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324" r:id="rId2"/>
    <p:sldId id="325" r:id="rId3"/>
    <p:sldId id="326" r:id="rId4"/>
    <p:sldId id="327" r:id="rId5"/>
    <p:sldId id="328" r:id="rId6"/>
    <p:sldId id="329" r:id="rId7"/>
    <p:sldId id="330" r:id="rId8"/>
    <p:sldId id="331" r:id="rId9"/>
    <p:sldId id="332" r:id="rId10"/>
    <p:sldId id="333" r:id="rId11"/>
    <p:sldId id="334" r:id="rId12"/>
    <p:sldId id="335" r:id="rId13"/>
    <p:sldId id="336" r:id="rId14"/>
    <p:sldId id="337" r:id="rId15"/>
    <p:sldId id="349" r:id="rId16"/>
    <p:sldId id="350" r:id="rId17"/>
    <p:sldId id="338" r:id="rId18"/>
    <p:sldId id="339" r:id="rId19"/>
    <p:sldId id="340" r:id="rId20"/>
    <p:sldId id="341" r:id="rId21"/>
    <p:sldId id="342" r:id="rId22"/>
    <p:sldId id="343" r:id="rId23"/>
    <p:sldId id="344" r:id="rId24"/>
    <p:sldId id="345" r:id="rId25"/>
    <p:sldId id="347" r:id="rId26"/>
    <p:sldId id="348" r:id="rId27"/>
    <p:sldId id="346" r:id="rId28"/>
    <p:sldId id="323" r:id="rId29"/>
    <p:sldId id="296" r:id="rId30"/>
    <p:sldId id="297" r:id="rId31"/>
    <p:sldId id="298" r:id="rId32"/>
    <p:sldId id="304" r:id="rId33"/>
    <p:sldId id="299" r:id="rId34"/>
    <p:sldId id="302" r:id="rId35"/>
    <p:sldId id="289" r:id="rId36"/>
    <p:sldId id="290" r:id="rId37"/>
    <p:sldId id="291" r:id="rId38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C09E5A2-5337-4B3F-9D61-D723A9DFDF08}">
          <p14:sldIdLst>
            <p14:sldId id="324"/>
            <p14:sldId id="325"/>
            <p14:sldId id="326"/>
            <p14:sldId id="327"/>
            <p14:sldId id="328"/>
            <p14:sldId id="329"/>
            <p14:sldId id="330"/>
            <p14:sldId id="331"/>
            <p14:sldId id="332"/>
            <p14:sldId id="333"/>
            <p14:sldId id="334"/>
            <p14:sldId id="335"/>
            <p14:sldId id="336"/>
            <p14:sldId id="337"/>
            <p14:sldId id="349"/>
            <p14:sldId id="350"/>
            <p14:sldId id="338"/>
            <p14:sldId id="339"/>
            <p14:sldId id="340"/>
            <p14:sldId id="341"/>
            <p14:sldId id="342"/>
            <p14:sldId id="343"/>
            <p14:sldId id="344"/>
            <p14:sldId id="345"/>
            <p14:sldId id="347"/>
            <p14:sldId id="348"/>
            <p14:sldId id="346"/>
            <p14:sldId id="323"/>
            <p14:sldId id="296"/>
            <p14:sldId id="297"/>
            <p14:sldId id="298"/>
            <p14:sldId id="304"/>
            <p14:sldId id="299"/>
            <p14:sldId id="302"/>
            <p14:sldId id="289"/>
            <p14:sldId id="290"/>
            <p14:sldId id="291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340" autoAdjust="0"/>
    <p:restoredTop sz="94660"/>
  </p:normalViewPr>
  <p:slideViewPr>
    <p:cSldViewPr>
      <p:cViewPr varScale="1">
        <p:scale>
          <a:sx n="66" d="100"/>
          <a:sy n="66" d="100"/>
        </p:scale>
        <p:origin x="-1526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ECCB1587-4EDB-477F-A7DC-590900B2C1A3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C0608092-288B-4615-A23B-470B498BE0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152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376ED835-3D22-4B78-AD00-446A83D27AA7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056BC27A-53EF-4E72-96CA-0D913E6D48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0098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6BC27A-53EF-4E72-96CA-0D913E6D48E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7299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6BC27A-53EF-4E72-96CA-0D913E6D48E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0446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6BC27A-53EF-4E72-96CA-0D913E6D48E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2358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6BC27A-53EF-4E72-96CA-0D913E6D48E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3760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6BC27A-53EF-4E72-96CA-0D913E6D48E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3760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6BC27A-53EF-4E72-96CA-0D913E6D48E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3760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6BC27A-53EF-4E72-96CA-0D913E6D48E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0809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6BC27A-53EF-4E72-96CA-0D913E6D48E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6134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6BC27A-53EF-4E72-96CA-0D913E6D48E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3311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6BC27A-53EF-4E72-96CA-0D913E6D48E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9752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6BC27A-53EF-4E72-96CA-0D913E6D48E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9752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6BC27A-53EF-4E72-96CA-0D913E6D48E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6781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6BC27A-53EF-4E72-96CA-0D913E6D48E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0085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6BC27A-53EF-4E72-96CA-0D913E6D48E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6547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6BC27A-53EF-4E72-96CA-0D913E6D48E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9752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6BC27A-53EF-4E72-96CA-0D913E6D48E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9752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6BC27A-53EF-4E72-96CA-0D913E6D48E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0446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6BC27A-53EF-4E72-96CA-0D913E6D48E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8264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6BC27A-53EF-4E72-96CA-0D913E6D48E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3230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6BC27A-53EF-4E72-96CA-0D913E6D48E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5373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6BC27A-53EF-4E72-96CA-0D913E6D48E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5175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6BC27A-53EF-4E72-96CA-0D913E6D48E5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5105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6BC27A-53EF-4E72-96CA-0D913E6D48E5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51053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6BC27A-53EF-4E72-96CA-0D913E6D48E5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51757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6BC27A-53EF-4E72-96CA-0D913E6D48E5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00975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6BC27A-53EF-4E72-96CA-0D913E6D48E5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00975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6BC27A-53EF-4E72-96CA-0D913E6D48E5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00975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6BC27A-53EF-4E72-96CA-0D913E6D48E5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00975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6BC27A-53EF-4E72-96CA-0D913E6D48E5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00975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6BC27A-53EF-4E72-96CA-0D913E6D48E5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00975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6BC27A-53EF-4E72-96CA-0D913E6D48E5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466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emm2e.info/workshopA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80/10511970.2022.2040664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i.org/10.1080/0025570X.2023.2199676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emm2e.info/workshopSE/amatycemm.pdf" TargetMode="External"/><Relationship Id="rId7" Type="http://schemas.openxmlformats.org/officeDocument/2006/relationships/hyperlink" Target="https://www.tandfonline.com/doi/full/10.1080/0025570X.2023.2199676" TargetMode="External"/><Relationship Id="rId2" Type="http://schemas.openxmlformats.org/officeDocument/2006/relationships/hyperlink" Target="https://maa.org/sites/default/files/pdf/pubs/books/members/NTE69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tandfonline.com/doi/full/10.1080/10511970.2022.2040664" TargetMode="External"/><Relationship Id="rId5" Type="http://schemas.openxmlformats.org/officeDocument/2006/relationships/hyperlink" Target="http://emm2e.info/workshop/preface%20from%20ams%20page.pdf" TargetMode="External"/><Relationship Id="rId4" Type="http://schemas.openxmlformats.org/officeDocument/2006/relationships/hyperlink" Target="http://emm2e.info/workshop/models%20&amp;%20algebra%20slides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04800"/>
            <a:ext cx="7772400" cy="1752600"/>
          </a:xfrm>
        </p:spPr>
        <p:txBody>
          <a:bodyPr>
            <a:normAutofit fontScale="90000"/>
          </a:bodyPr>
          <a:lstStyle/>
          <a:p>
            <a:r>
              <a:rPr lang="en-US" dirty="0"/>
              <a:t>Elementary Math Models: A hybrid alternative </a:t>
            </a:r>
            <a:r>
              <a:rPr lang="en-US" dirty="0" smtClean="0"/>
              <a:t>to standard general education math courses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209800"/>
            <a:ext cx="6400800" cy="40386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A workshop presented at the Allegheny Section MAA spring meeting, 3/28/2025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Dan Kalman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Materials at </a:t>
            </a:r>
            <a:r>
              <a:rPr lang="en-US" dirty="0" smtClean="0">
                <a:solidFill>
                  <a:schemeClr val="tx1"/>
                </a:solidFill>
                <a:hlinkClick r:id="rId3"/>
              </a:rPr>
              <a:t>emm2e.info/</a:t>
            </a:r>
            <a:r>
              <a:rPr lang="en-US" dirty="0" err="1" smtClean="0">
                <a:solidFill>
                  <a:schemeClr val="tx1"/>
                </a:solidFill>
                <a:hlinkClick r:id="rId3"/>
              </a:rPr>
              <a:t>workshopA</a:t>
            </a:r>
            <a:endParaRPr lang="en-US" dirty="0" smtClean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8217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458200" cy="3962400"/>
          </a:xfrm>
        </p:spPr>
        <p:txBody>
          <a:bodyPr/>
          <a:lstStyle/>
          <a:p>
            <a:r>
              <a:rPr lang="en-US" dirty="0" smtClean="0"/>
              <a:t>Motivation: standard course drawbacks</a:t>
            </a:r>
          </a:p>
          <a:p>
            <a:r>
              <a:rPr lang="en-US" dirty="0" smtClean="0"/>
              <a:t>Goals and Curricular Design Principles</a:t>
            </a:r>
          </a:p>
          <a:p>
            <a:r>
              <a:rPr lang="en-US" dirty="0" smtClean="0"/>
              <a:t>The Mathematical Story</a:t>
            </a:r>
          </a:p>
          <a:p>
            <a:r>
              <a:rPr lang="en-US" dirty="0" smtClean="0"/>
              <a:t>Pedagogy</a:t>
            </a:r>
          </a:p>
          <a:p>
            <a:r>
              <a:rPr lang="en-US" u="sng" dirty="0" smtClean="0"/>
              <a:t>Classroom</a:t>
            </a:r>
            <a:r>
              <a:rPr lang="en-US" dirty="0" smtClean="0"/>
              <a:t> </a:t>
            </a:r>
            <a:r>
              <a:rPr lang="en-US" u="sng" dirty="0" smtClean="0"/>
              <a:t>Experience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3884418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92162"/>
          </a:xfrm>
        </p:spPr>
        <p:txBody>
          <a:bodyPr/>
          <a:lstStyle/>
          <a:p>
            <a:r>
              <a:rPr lang="en-US" dirty="0" smtClean="0"/>
              <a:t>Standard Courses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991600" cy="5791200"/>
          </a:xfrm>
        </p:spPr>
        <p:txBody>
          <a:bodyPr>
            <a:normAutofit/>
          </a:bodyPr>
          <a:lstStyle/>
          <a:p>
            <a:r>
              <a:rPr lang="en-US" dirty="0" smtClean="0">
                <a:sym typeface="Symbol"/>
              </a:rPr>
              <a:t>College Algebra</a:t>
            </a:r>
          </a:p>
          <a:p>
            <a:pPr lvl="1"/>
            <a:r>
              <a:rPr lang="en-US" dirty="0" smtClean="0">
                <a:sym typeface="Symbol"/>
              </a:rPr>
              <a:t>Needs no description here?</a:t>
            </a:r>
          </a:p>
          <a:p>
            <a:r>
              <a:rPr lang="en-US" dirty="0" smtClean="0">
                <a:sym typeface="Symbol"/>
              </a:rPr>
              <a:t>Liberal Arts Math</a:t>
            </a:r>
          </a:p>
          <a:p>
            <a:pPr lvl="1"/>
            <a:r>
              <a:rPr lang="en-US" dirty="0" smtClean="0">
                <a:sym typeface="Symbol"/>
              </a:rPr>
              <a:t>EG Heart of Mathematics</a:t>
            </a:r>
          </a:p>
          <a:p>
            <a:pPr lvl="1"/>
            <a:r>
              <a:rPr lang="en-US" dirty="0" smtClean="0">
                <a:sym typeface="Symbol"/>
              </a:rPr>
              <a:t>Emphasize positive aspects of math, beyond arithmetic and algebraic technique</a:t>
            </a:r>
          </a:p>
          <a:p>
            <a:r>
              <a:rPr lang="en-US" dirty="0" smtClean="0">
                <a:sym typeface="Symbol"/>
              </a:rPr>
              <a:t>Quantitative Literacy</a:t>
            </a:r>
          </a:p>
          <a:p>
            <a:pPr lvl="1"/>
            <a:r>
              <a:rPr lang="en-US" dirty="0" smtClean="0">
                <a:sym typeface="Symbol"/>
              </a:rPr>
              <a:t>Math skills applicable to everyday life</a:t>
            </a:r>
          </a:p>
          <a:p>
            <a:pPr lvl="1"/>
            <a:r>
              <a:rPr lang="en-US" dirty="0" smtClean="0">
                <a:sym typeface="Symbol"/>
              </a:rPr>
              <a:t>Math methods for </a:t>
            </a:r>
            <a:r>
              <a:rPr lang="en-US" i="1" dirty="0" smtClean="0">
                <a:sym typeface="Symbol"/>
              </a:rPr>
              <a:t>informed participation </a:t>
            </a:r>
            <a:r>
              <a:rPr lang="en-US" dirty="0" smtClean="0">
                <a:sym typeface="Symbol"/>
              </a:rPr>
              <a:t>in society</a:t>
            </a:r>
          </a:p>
          <a:p>
            <a:r>
              <a:rPr lang="en-US" u="sng" dirty="0" smtClean="0">
                <a:sym typeface="Symbol"/>
              </a:rPr>
              <a:t>Next:</a:t>
            </a:r>
            <a:r>
              <a:rPr lang="en-US" dirty="0" smtClean="0">
                <a:sym typeface="Symbol"/>
              </a:rPr>
              <a:t> My view of pros and cons</a:t>
            </a:r>
            <a:endParaRPr lang="en-US" u="sng" dirty="0" smtClean="0">
              <a:sym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4139002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/>
              <a:t>College Algebra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066800"/>
                <a:ext cx="8229600" cy="5486400"/>
              </a:xfrm>
            </p:spPr>
            <p:txBody>
              <a:bodyPr/>
              <a:lstStyle/>
              <a:p>
                <a:r>
                  <a:rPr lang="en-US" dirty="0" smtClean="0"/>
                  <a:t>Pros: </a:t>
                </a:r>
              </a:p>
              <a:p>
                <a:pPr lvl="1"/>
                <a:r>
                  <a:rPr lang="en-US" dirty="0" smtClean="0"/>
                  <a:t>Refresher for students who will see quantitative topics in other courses</a:t>
                </a:r>
              </a:p>
              <a:p>
                <a:pPr lvl="1"/>
                <a:r>
                  <a:rPr lang="en-US" dirty="0" smtClean="0"/>
                  <a:t>Possible re-entry for students who want/intend to go on in math</a:t>
                </a:r>
              </a:p>
              <a:p>
                <a:r>
                  <a:rPr lang="en-US" dirty="0" smtClean="0"/>
                  <a:t>Cons: </a:t>
                </a:r>
              </a:p>
              <a:p>
                <a:pPr lvl="1"/>
                <a:r>
                  <a:rPr lang="en-US" dirty="0" smtClean="0"/>
                  <a:t>too abstract; manipulation emphasized too </a:t>
                </a:r>
                <a:r>
                  <a:rPr lang="en-US" dirty="0" smtClean="0"/>
                  <a:t>much</a:t>
                </a:r>
                <a:endParaRPr lang="en-US" dirty="0"/>
              </a:p>
              <a:p>
                <a:pPr lvl="1"/>
                <a:r>
                  <a:rPr lang="en-US" dirty="0" smtClean="0"/>
                  <a:t>Ex: 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 smtClean="0">
                            <a:latin typeface="Cambria Math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/>
                              </a:rPr>
                              <m:t>log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𝑏</m:t>
                            </m:r>
                          </m:sub>
                        </m:sSub>
                      </m:fName>
                      <m:e>
                        <m:r>
                          <a:rPr lang="en-US" b="0" i="1" smtClean="0">
                            <a:latin typeface="Cambria Math"/>
                          </a:rPr>
                          <m:t>84</m:t>
                        </m:r>
                      </m:e>
                    </m:func>
                    <m:r>
                      <a:rPr lang="en-US" b="0" i="1" smtClean="0">
                        <a:latin typeface="Cambria Math"/>
                      </a:rPr>
                      <m:t>−</m:t>
                    </m:r>
                    <m:func>
                      <m:funcPr>
                        <m:ctrlPr>
                          <a:rPr lang="en-US" i="1">
                            <a:latin typeface="Cambria Math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/>
                              </a:rPr>
                              <m:t>log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𝑏</m:t>
                            </m:r>
                          </m:sub>
                        </m:sSub>
                      </m:fName>
                      <m:e>
                        <m:r>
                          <a:rPr lang="en-US" b="0" i="1" smtClean="0">
                            <a:latin typeface="Cambria Math"/>
                          </a:rPr>
                          <m:t>6</m:t>
                        </m:r>
                      </m:e>
                    </m:func>
                    <m:r>
                      <a:rPr lang="en-US" b="0" i="1" smtClean="0">
                        <a:latin typeface="Cambria Math"/>
                      </a:rPr>
                      <m:t>=1+</m:t>
                    </m:r>
                    <m:func>
                      <m:funcPr>
                        <m:ctrlPr>
                          <a:rPr lang="en-US" i="1">
                            <a:latin typeface="Cambria Math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/>
                              </a:rPr>
                              <m:t>log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𝑏</m:t>
                            </m:r>
                          </m:sub>
                        </m:sSub>
                      </m:fName>
                      <m:e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e>
                    </m:func>
                  </m:oMath>
                </a14:m>
                <a:r>
                  <a:rPr lang="en-US" dirty="0" smtClean="0"/>
                  <a:t>; find </a:t>
                </a:r>
                <a:r>
                  <a:rPr lang="en-US" i="1" dirty="0" smtClean="0"/>
                  <a:t>b</a:t>
                </a:r>
                <a:endParaRPr lang="en-US" dirty="0" smtClean="0"/>
              </a:p>
              <a:p>
                <a:pPr lvl="1"/>
                <a:r>
                  <a:rPr lang="en-US" dirty="0" smtClean="0"/>
                  <a:t> Little </a:t>
                </a:r>
                <a:r>
                  <a:rPr lang="en-US" dirty="0" smtClean="0"/>
                  <a:t>or no educational significance for many </a:t>
                </a:r>
                <a:r>
                  <a:rPr lang="en-US" u="sng" dirty="0" smtClean="0"/>
                  <a:t>students</a:t>
                </a:r>
                <a:r>
                  <a:rPr lang="en-US" dirty="0" smtClean="0"/>
                  <a:t>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066800"/>
                <a:ext cx="8229600" cy="5486400"/>
              </a:xfrm>
              <a:blipFill rotWithShape="1">
                <a:blip r:embed="rId3"/>
                <a:stretch>
                  <a:fillRect l="-1630" t="-1444" r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25410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/>
          <a:lstStyle/>
          <a:p>
            <a:r>
              <a:rPr lang="en-US" dirty="0" smtClean="0"/>
              <a:t>Liberal Arts Math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791200"/>
          </a:xfrm>
        </p:spPr>
        <p:txBody>
          <a:bodyPr/>
          <a:lstStyle/>
          <a:p>
            <a:r>
              <a:rPr lang="en-US" dirty="0" smtClean="0"/>
              <a:t>Pros: </a:t>
            </a:r>
          </a:p>
          <a:p>
            <a:pPr lvl="1"/>
            <a:r>
              <a:rPr lang="en-US" dirty="0" smtClean="0"/>
              <a:t>Novel topics for most students</a:t>
            </a:r>
          </a:p>
          <a:p>
            <a:pPr lvl="1"/>
            <a:r>
              <a:rPr lang="en-US" dirty="0" smtClean="0"/>
              <a:t>Broadening view of what math *IS*</a:t>
            </a:r>
          </a:p>
          <a:p>
            <a:pPr lvl="1"/>
            <a:r>
              <a:rPr lang="en-US" dirty="0" smtClean="0"/>
              <a:t>Significant aspects of aesthetics, psychology, creativity, </a:t>
            </a:r>
            <a:r>
              <a:rPr lang="en-US" dirty="0" err="1" smtClean="0"/>
              <a:t>etc</a:t>
            </a:r>
            <a:endParaRPr lang="en-US" dirty="0" smtClean="0"/>
          </a:p>
          <a:p>
            <a:r>
              <a:rPr lang="en-US" dirty="0" smtClean="0"/>
              <a:t>Cons: </a:t>
            </a:r>
          </a:p>
          <a:p>
            <a:pPr lvl="1"/>
            <a:r>
              <a:rPr lang="en-US" dirty="0" smtClean="0"/>
              <a:t>too eclectic</a:t>
            </a:r>
          </a:p>
          <a:p>
            <a:pPr lvl="1"/>
            <a:r>
              <a:rPr lang="en-US" dirty="0" smtClean="0"/>
              <a:t>May leave students with a distorted view of math</a:t>
            </a:r>
          </a:p>
          <a:p>
            <a:pPr lvl="1"/>
            <a:r>
              <a:rPr lang="en-US" dirty="0" smtClean="0"/>
              <a:t>Topics that </a:t>
            </a:r>
            <a:r>
              <a:rPr lang="en-US" dirty="0" err="1" smtClean="0"/>
              <a:t>mathies</a:t>
            </a:r>
            <a:r>
              <a:rPr lang="en-US" dirty="0" smtClean="0"/>
              <a:t> find sexy/cool/awesome/… can fail to land with many students</a:t>
            </a:r>
          </a:p>
          <a:p>
            <a:pPr lvl="1"/>
            <a:r>
              <a:rPr lang="en-US" u="sng" dirty="0" smtClean="0"/>
              <a:t>Can be an educational </a:t>
            </a:r>
            <a:r>
              <a:rPr lang="en-US" u="sng" dirty="0" err="1" smtClean="0"/>
              <a:t>deadend</a:t>
            </a:r>
            <a:endParaRPr lang="en-US" u="sng" dirty="0" smtClean="0"/>
          </a:p>
        </p:txBody>
      </p:sp>
    </p:spTree>
    <p:extLst>
      <p:ext uri="{BB962C8B-B14F-4D97-AF65-F5344CB8AC3E}">
        <p14:creationId xmlns:p14="http://schemas.microsoft.com/office/powerpoint/2010/main" val="2588927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078"/>
            <a:ext cx="8229600" cy="762000"/>
          </a:xfrm>
        </p:spPr>
        <p:txBody>
          <a:bodyPr/>
          <a:lstStyle/>
          <a:p>
            <a:r>
              <a:rPr lang="en-US" dirty="0" smtClean="0"/>
              <a:t>Quantitative Literacy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762000"/>
            <a:ext cx="8229600" cy="5791200"/>
          </a:xfrm>
        </p:spPr>
        <p:txBody>
          <a:bodyPr/>
          <a:lstStyle/>
          <a:p>
            <a:r>
              <a:rPr lang="en-US" dirty="0" smtClean="0"/>
              <a:t>Pros: </a:t>
            </a:r>
          </a:p>
          <a:p>
            <a:pPr lvl="1"/>
            <a:r>
              <a:rPr lang="en-US" dirty="0" smtClean="0"/>
              <a:t>Topics have obvious significance in everyday life</a:t>
            </a:r>
          </a:p>
          <a:p>
            <a:pPr lvl="1"/>
            <a:r>
              <a:rPr lang="en-US" dirty="0" smtClean="0"/>
              <a:t>Gen Ed goals RE informed participation in our culture/society</a:t>
            </a:r>
          </a:p>
          <a:p>
            <a:r>
              <a:rPr lang="en-US" dirty="0" smtClean="0"/>
              <a:t>Cons: </a:t>
            </a:r>
          </a:p>
          <a:p>
            <a:pPr lvl="1"/>
            <a:r>
              <a:rPr lang="en-US" dirty="0" smtClean="0"/>
              <a:t>Unrealistic to think one course can empower/inspire students to use math tools in life</a:t>
            </a:r>
          </a:p>
          <a:p>
            <a:pPr lvl="1"/>
            <a:r>
              <a:rPr lang="en-US" dirty="0" smtClean="0"/>
              <a:t>Too eclectic</a:t>
            </a:r>
          </a:p>
          <a:p>
            <a:pPr lvl="1"/>
            <a:r>
              <a:rPr lang="en-US" dirty="0" smtClean="0"/>
              <a:t>How many people, even those highly math literate, actually use math as shown in QL class?</a:t>
            </a:r>
          </a:p>
          <a:p>
            <a:pPr lvl="1"/>
            <a:r>
              <a:rPr lang="en-US" u="sng" dirty="0" smtClean="0"/>
              <a:t>Practitioners vs Consumers of math analyses</a:t>
            </a:r>
          </a:p>
        </p:txBody>
      </p:sp>
    </p:spTree>
    <p:extLst>
      <p:ext uri="{BB962C8B-B14F-4D97-AF65-F5344CB8AC3E}">
        <p14:creationId xmlns:p14="http://schemas.microsoft.com/office/powerpoint/2010/main" val="1601822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3504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Synthesis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685800"/>
            <a:ext cx="8686800" cy="6172200"/>
          </a:xfrm>
        </p:spPr>
        <p:txBody>
          <a:bodyPr>
            <a:normAutofit/>
          </a:bodyPr>
          <a:lstStyle/>
          <a:p>
            <a:r>
              <a:rPr lang="en-US" dirty="0" smtClean="0"/>
              <a:t>Standard courses have distinct goals: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dirty="0" smtClean="0"/>
              <a:t>Polish up math skills for use in other disciplines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dirty="0" smtClean="0"/>
              <a:t>Understand and appreciate the significance of mathematics as a tool, as a mode of analysis/thought, as a component of culture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dirty="0" smtClean="0"/>
              <a:t>Equip students with a minimal command of math methods for informed participation in society</a:t>
            </a:r>
          </a:p>
          <a:p>
            <a:r>
              <a:rPr lang="en-US" dirty="0" smtClean="0"/>
              <a:t>All worthy goals, but… </a:t>
            </a:r>
          </a:p>
          <a:p>
            <a:pPr lvl="1"/>
            <a:r>
              <a:rPr lang="en-US" dirty="0" smtClean="0"/>
              <a:t>Can’t do them all justice in one course</a:t>
            </a:r>
          </a:p>
          <a:p>
            <a:pPr lvl="1"/>
            <a:r>
              <a:rPr lang="en-US" dirty="0" smtClean="0"/>
              <a:t>Some may be infeasible for a single course  </a:t>
            </a:r>
          </a:p>
          <a:p>
            <a:r>
              <a:rPr lang="en-US" dirty="0" smtClean="0"/>
              <a:t>Hybridization: Combine selected aspects of all </a:t>
            </a:r>
            <a:r>
              <a:rPr lang="en-US" u="sng" dirty="0" smtClean="0"/>
              <a:t>the above that work together</a:t>
            </a:r>
            <a:endParaRPr lang="en-US" u="sng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15015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433"/>
            <a:ext cx="8229600" cy="822767"/>
          </a:xfrm>
        </p:spPr>
        <p:txBody>
          <a:bodyPr/>
          <a:lstStyle/>
          <a:p>
            <a:r>
              <a:rPr lang="en-US" dirty="0" smtClean="0"/>
              <a:t>Course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762000"/>
            <a:ext cx="8763000" cy="6019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Focused immersive experience with mathematical modeling methodology</a:t>
            </a:r>
          </a:p>
          <a:p>
            <a:r>
              <a:rPr lang="en-US" dirty="0" smtClean="0"/>
              <a:t>Demonstrate the power and utility of this methodology (similar to lib arts math)</a:t>
            </a:r>
          </a:p>
          <a:p>
            <a:r>
              <a:rPr lang="en-US" dirty="0" smtClean="0"/>
              <a:t>Improve sophistication as a consumer of models based results (not as a practitioner of modeling) (similar to </a:t>
            </a:r>
            <a:r>
              <a:rPr lang="en-US" dirty="0" err="1" smtClean="0"/>
              <a:t>quantitive</a:t>
            </a:r>
            <a:r>
              <a:rPr lang="en-US" dirty="0" smtClean="0"/>
              <a:t> literacy.)</a:t>
            </a:r>
          </a:p>
          <a:p>
            <a:r>
              <a:rPr lang="en-US" dirty="0" smtClean="0"/>
              <a:t>Expose students to a coherent mathematical development with significant depth</a:t>
            </a:r>
          </a:p>
          <a:p>
            <a:r>
              <a:rPr lang="en-US" dirty="0" smtClean="0"/>
              <a:t>Brush up on math skills most likely to be encountered in quantitative aspects of courses </a:t>
            </a:r>
            <a:r>
              <a:rPr lang="en-US" u="sng" dirty="0" smtClean="0"/>
              <a:t>outside mathematics </a:t>
            </a:r>
            <a:r>
              <a:rPr lang="en-US" u="sng" dirty="0"/>
              <a:t>(similar to </a:t>
            </a:r>
            <a:r>
              <a:rPr lang="en-US" u="sng" dirty="0" smtClean="0"/>
              <a:t>college algebra)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2893842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078"/>
            <a:ext cx="8229600" cy="58452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(Some) Design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685800"/>
            <a:ext cx="8686800" cy="6096000"/>
          </a:xfrm>
        </p:spPr>
        <p:txBody>
          <a:bodyPr>
            <a:normAutofit fontScale="92500"/>
          </a:bodyPr>
          <a:lstStyle/>
          <a:p>
            <a:pPr>
              <a:buSzPct val="130000"/>
            </a:pPr>
            <a:r>
              <a:rPr lang="en-US" dirty="0" smtClean="0"/>
              <a:t>Evolution of successively more sophisticated growth models, based on plausible and natural hypothesized patterns of growth</a:t>
            </a:r>
            <a:endParaRPr lang="en-US" dirty="0"/>
          </a:p>
          <a:p>
            <a:pPr>
              <a:buSzPct val="130000"/>
            </a:pPr>
            <a:r>
              <a:rPr lang="en-US" dirty="0" smtClean="0"/>
              <a:t>Themes run through the entire course</a:t>
            </a:r>
          </a:p>
          <a:p>
            <a:pPr marL="914400" lvl="1" indent="-514350">
              <a:spcBef>
                <a:spcPts val="0"/>
              </a:spcBef>
              <a:buSzPct val="100000"/>
              <a:buFont typeface="+mj-lt"/>
              <a:buAutoNum type="alphaLcPeriod"/>
            </a:pPr>
            <a:r>
              <a:rPr lang="en-US" dirty="0" smtClean="0"/>
              <a:t>Developing and refining models</a:t>
            </a:r>
          </a:p>
          <a:p>
            <a:pPr marL="914400" lvl="1" indent="-514350">
              <a:spcBef>
                <a:spcPts val="0"/>
              </a:spcBef>
              <a:buSzPct val="100000"/>
              <a:buFont typeface="+mj-lt"/>
              <a:buAutoNum type="alphaLcPeriod"/>
            </a:pPr>
            <a:r>
              <a:rPr lang="en-US" dirty="0" smtClean="0"/>
              <a:t>Role and significance of assumptions</a:t>
            </a:r>
          </a:p>
          <a:p>
            <a:pPr marL="914400" lvl="1" indent="-514350">
              <a:spcBef>
                <a:spcPts val="0"/>
              </a:spcBef>
              <a:buSzPct val="100000"/>
              <a:buFont typeface="+mj-lt"/>
              <a:buAutoNum type="alphaLcPeriod"/>
            </a:pPr>
            <a:r>
              <a:rPr lang="en-US" dirty="0" smtClean="0"/>
              <a:t>Pattern identification, formalization, utilization</a:t>
            </a:r>
          </a:p>
          <a:p>
            <a:pPr marL="914400" lvl="1" indent="-514350">
              <a:spcBef>
                <a:spcPts val="0"/>
              </a:spcBef>
              <a:buSzPct val="100000"/>
              <a:buFont typeface="+mj-lt"/>
              <a:buAutoNum type="alphaLcPeriod"/>
            </a:pPr>
            <a:r>
              <a:rPr lang="en-US" dirty="0" smtClean="0"/>
              <a:t>Numerical, graphical, algebraic methods</a:t>
            </a:r>
          </a:p>
          <a:p>
            <a:pPr marL="914400" lvl="1" indent="-514350">
              <a:spcBef>
                <a:spcPts val="0"/>
              </a:spcBef>
              <a:buSzPct val="100000"/>
              <a:buFont typeface="+mj-lt"/>
              <a:buAutoNum type="alphaLcPeriod"/>
            </a:pPr>
            <a:r>
              <a:rPr lang="en-US" dirty="0" smtClean="0"/>
              <a:t>Discrete vs continuous models</a:t>
            </a:r>
          </a:p>
          <a:p>
            <a:pPr marL="914400" lvl="1" indent="-514350">
              <a:spcBef>
                <a:spcPts val="0"/>
              </a:spcBef>
              <a:buSzPct val="100000"/>
              <a:buFont typeface="+mj-lt"/>
              <a:buAutoNum type="alphaLcPeriod"/>
            </a:pPr>
            <a:r>
              <a:rPr lang="en-US" dirty="0" smtClean="0"/>
              <a:t>Role of parameters; qualitative dynamics</a:t>
            </a:r>
            <a:endParaRPr lang="en-US" dirty="0"/>
          </a:p>
          <a:p>
            <a:pPr>
              <a:buSzPct val="130000"/>
            </a:pPr>
            <a:r>
              <a:rPr lang="en-US" dirty="0" smtClean="0"/>
              <a:t>Emphasize conceptual understanding of how math models contribute to solving problems more than </a:t>
            </a:r>
            <a:r>
              <a:rPr lang="en-US" u="sng" dirty="0" smtClean="0"/>
              <a:t>technical </a:t>
            </a:r>
            <a:r>
              <a:rPr lang="en-US" u="sng" dirty="0"/>
              <a:t>mastery of </a:t>
            </a:r>
            <a:r>
              <a:rPr lang="en-US" u="sng" dirty="0" smtClean="0"/>
              <a:t>math skills for their </a:t>
            </a:r>
            <a:r>
              <a:rPr lang="en-US" u="sng" dirty="0"/>
              <a:t>own </a:t>
            </a:r>
            <a:r>
              <a:rPr lang="en-US" u="sng" dirty="0" smtClean="0"/>
              <a:t>sakes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3471283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0"/>
            <a:ext cx="8229600" cy="838200"/>
          </a:xfrm>
        </p:spPr>
        <p:txBody>
          <a:bodyPr>
            <a:noAutofit/>
          </a:bodyPr>
          <a:lstStyle/>
          <a:p>
            <a:r>
              <a:rPr lang="en-US" sz="8000" dirty="0" smtClean="0"/>
              <a:t>The Math Story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3997322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838200"/>
          </a:xfrm>
        </p:spPr>
        <p:txBody>
          <a:bodyPr/>
          <a:lstStyle/>
          <a:p>
            <a:r>
              <a:rPr lang="en-US" dirty="0" smtClean="0"/>
              <a:t>Discrete Models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838200"/>
                <a:ext cx="8763000" cy="5791200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Envision a stream of successive observations as </a:t>
                </a:r>
                <a:r>
                  <a:rPr lang="en-US" i="1" dirty="0" smtClean="0"/>
                  <a:t>terms</a:t>
                </a:r>
                <a:r>
                  <a:rPr lang="en-US" dirty="0" smtClean="0"/>
                  <a:t> of a </a:t>
                </a:r>
                <a:r>
                  <a:rPr lang="en-US" i="1" dirty="0" smtClean="0"/>
                  <a:t>sequence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,</m:t>
                    </m:r>
                  </m:oMath>
                </a14:m>
                <a:r>
                  <a:rPr lang="en-US" dirty="0" smtClean="0"/>
                  <a:t>  etc.</a:t>
                </a:r>
              </a:p>
              <a:p>
                <a:r>
                  <a:rPr lang="en-US" dirty="0" smtClean="0"/>
                  <a:t>Look for patterns in order to predict future terms</a:t>
                </a:r>
              </a:p>
              <a:p>
                <a:r>
                  <a:rPr lang="en-US" dirty="0" smtClean="0"/>
                  <a:t>Recursive       vs    direct or “functional” patterns</a:t>
                </a:r>
                <a:br>
                  <a:rPr lang="en-US" dirty="0" smtClean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→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 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+1</m:t>
                        </m:r>
                      </m:sub>
                    </m:sSub>
                    <m:r>
                      <a:rPr lang="en-US" b="0" i="1" smtClean="0">
                        <a:latin typeface="Cambria Math"/>
                        <a:ea typeface="Cambria Math"/>
                      </a:rPr>
                      <m:t>                            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𝑛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 →  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/>
                        <a:ea typeface="Cambria Math"/>
                      </a:rPr>
                      <m:t>                    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Difference equation          Functional Equation</a:t>
                </a:r>
                <a:br>
                  <a:rPr lang="en-US" dirty="0" smtClean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 </m:t>
                        </m:r>
                        <m:r>
                          <a:rPr lang="en-US" i="1"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/>
                            <a:ea typeface="Cambria Math"/>
                          </a:rPr>
                          <m:t>𝑛</m:t>
                        </m:r>
                        <m:r>
                          <a:rPr lang="en-US" i="1">
                            <a:latin typeface="Cambria Math"/>
                            <a:ea typeface="Cambria Math"/>
                          </a:rPr>
                          <m:t>+1</m:t>
                        </m:r>
                      </m:sub>
                    </m:sSub>
                    <m:r>
                      <a:rPr lang="en-US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/>
                        <a:ea typeface="Cambria Math"/>
                      </a:rPr>
                      <m:t>                             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mbria Math"/>
                      </a:rPr>
                      <m:t>       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1, 4, 9, 16, 25, 36, ...</a:t>
                </a:r>
              </a:p>
              <a:p>
                <a:r>
                  <a:rPr lang="en-US" dirty="0" smtClean="0"/>
                  <a:t>Maxim: recursive patterns are easier to see; </a:t>
                </a:r>
                <a:r>
                  <a:rPr lang="en-US" u="sng" dirty="0" smtClean="0"/>
                  <a:t>functional patterns are easier to use</a:t>
                </a:r>
                <a:r>
                  <a:rPr lang="en-US" dirty="0" smtClean="0"/>
                  <a:t>.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838200"/>
                <a:ext cx="8763000" cy="5791200"/>
              </a:xfrm>
              <a:blipFill rotWithShape="1">
                <a:blip r:embed="rId3"/>
                <a:stretch>
                  <a:fillRect l="-1601" t="-1368" r="-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29799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/>
          <a:lstStyle/>
          <a:p>
            <a:r>
              <a:rPr lang="en-US" dirty="0" smtClean="0"/>
              <a:t>Model Development and Use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733800" y="1143000"/>
                <a:ext cx="5257800" cy="54102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 smtClean="0">
                    <a:solidFill>
                      <a:srgbClr val="0070C0"/>
                    </a:solidFill>
                  </a:rPr>
                  <a:t>11, 14, 17, 20, …</a:t>
                </a:r>
                <a:br>
                  <a:rPr lang="en-US" sz="2400" dirty="0" smtClean="0">
                    <a:solidFill>
                      <a:srgbClr val="0070C0"/>
                    </a:solidFill>
                  </a:rPr>
                </a:br>
                <a:r>
                  <a:rPr lang="en-US" sz="2400" dirty="0" smtClean="0">
                    <a:solidFill>
                      <a:srgbClr val="0070C0"/>
                    </a:solidFill>
                  </a:rPr>
                  <a:t>Each term 3 more than preceding term</a:t>
                </a:r>
                <a:r>
                  <a:rPr lang="en-US" sz="2400" dirty="0" smtClean="0"/>
                  <a:t/>
                </a:r>
                <a:br>
                  <a:rPr lang="en-US" sz="2400" dirty="0" smtClean="0"/>
                </a:br>
                <a:r>
                  <a:rPr lang="en-US" sz="2800" dirty="0" smtClean="0">
                    <a:solidFill>
                      <a:schemeClr val="bg1"/>
                    </a:solidFill>
                  </a:rPr>
                  <a:t>.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𝑛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/>
                          </a:rPr>
                          <m:t>+1</m:t>
                        </m:r>
                      </m:sub>
                    </m:sSub>
                    <m:r>
                      <a:rPr lang="en-US" sz="2400" i="1">
                        <a:solidFill>
                          <a:srgbClr val="0070C0"/>
                        </a:solidFill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solidFill>
                          <a:srgbClr val="0070C0"/>
                        </a:solidFill>
                        <a:latin typeface="Cambria Math"/>
                      </a:rPr>
                      <m:t>+3</m:t>
                    </m:r>
                  </m:oMath>
                </a14:m>
                <a:r>
                  <a:rPr lang="en-US" sz="2400" dirty="0">
                    <a:solidFill>
                      <a:srgbClr val="0070C0"/>
                    </a:solidFill>
                  </a:rPr>
                  <a:t>    or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𝑛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/>
                          </a:rPr>
                          <m:t>+1</m:t>
                        </m:r>
                      </m:sub>
                    </m:sSub>
                    <m:r>
                      <a:rPr lang="en-US" sz="2400" i="1">
                        <a:solidFill>
                          <a:srgbClr val="0070C0"/>
                        </a:solidFill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solidFill>
                          <a:srgbClr val="0070C0"/>
                        </a:solidFill>
                        <a:latin typeface="Cambria Math"/>
                      </a:rPr>
                      <m:t>+</m:t>
                    </m:r>
                    <m:r>
                      <a:rPr lang="en-US" sz="2400" i="1">
                        <a:solidFill>
                          <a:srgbClr val="0070C0"/>
                        </a:solidFill>
                        <a:latin typeface="Cambria Math"/>
                      </a:rPr>
                      <m:t>𝑑</m:t>
                    </m:r>
                  </m:oMath>
                </a14:m>
                <a:r>
                  <a:rPr lang="en-US" sz="2400" i="1" dirty="0" smtClean="0"/>
                  <a:t/>
                </a:r>
                <a:br>
                  <a:rPr lang="en-US" sz="2400" i="1" dirty="0" smtClean="0"/>
                </a:br>
                <a:r>
                  <a:rPr lang="en-US" sz="2400" i="1" dirty="0" smtClean="0"/>
                  <a:t/>
                </a:r>
                <a:br>
                  <a:rPr lang="en-US" sz="2400" i="1" dirty="0" smtClean="0"/>
                </a:br>
                <a:endParaRPr lang="en-US" sz="2400" i="1" dirty="0" smtClean="0"/>
              </a:p>
              <a:p>
                <a:pPr marL="0" indent="0">
                  <a:buNone/>
                </a:pPr>
                <a:r>
                  <a:rPr lang="en-US" sz="2400" dirty="0">
                    <a:solidFill>
                      <a:srgbClr val="0070C0"/>
                    </a:solidFill>
                  </a:rPr>
                  <a:t>Graphs are lines with slope 3  or </a:t>
                </a:r>
                <a:r>
                  <a:rPr lang="en-US" sz="2400" i="1" dirty="0">
                    <a:solidFill>
                      <a:srgbClr val="0070C0"/>
                    </a:solidFill>
                  </a:rPr>
                  <a:t>d  </a:t>
                </a:r>
                <a:r>
                  <a:rPr lang="en-US" sz="4800" i="1" dirty="0">
                    <a:solidFill>
                      <a:schemeClr val="bg1"/>
                    </a:solidFill>
                  </a:rPr>
                  <a:t>.</a:t>
                </a:r>
                <a:r>
                  <a:rPr lang="en-US" sz="2400" i="1" dirty="0">
                    <a:solidFill>
                      <a:srgbClr val="0070C0"/>
                    </a:solidFill>
                  </a:rPr>
                  <a:t/>
                </a:r>
                <a:br>
                  <a:rPr lang="en-US" sz="2400" i="1" dirty="0">
                    <a:solidFill>
                      <a:srgbClr val="0070C0"/>
                    </a:solidFill>
                  </a:rPr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solidFill>
                          <a:srgbClr val="0070C0"/>
                        </a:solidFill>
                        <a:latin typeface="Cambria Math"/>
                      </a:rPr>
                      <m:t>=11+3</m:t>
                    </m:r>
                    <m:r>
                      <a:rPr lang="en-US" sz="2400" i="1">
                        <a:solidFill>
                          <a:srgbClr val="0070C0"/>
                        </a:solidFill>
                        <a:latin typeface="Cambria Math"/>
                      </a:rPr>
                      <m:t>𝑛</m:t>
                    </m:r>
                  </m:oMath>
                </a14:m>
                <a:r>
                  <a:rPr lang="en-US" sz="2400" dirty="0">
                    <a:solidFill>
                      <a:srgbClr val="0070C0"/>
                    </a:solidFill>
                  </a:rPr>
                  <a:t>  or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solidFill>
                          <a:srgbClr val="0070C0"/>
                        </a:solidFill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400" i="1">
                        <a:solidFill>
                          <a:srgbClr val="0070C0"/>
                        </a:solidFill>
                        <a:latin typeface="Cambria Math"/>
                      </a:rPr>
                      <m:t>+</m:t>
                    </m:r>
                    <m:r>
                      <a:rPr lang="en-US" sz="2400" i="1">
                        <a:solidFill>
                          <a:srgbClr val="0070C0"/>
                        </a:solidFill>
                        <a:latin typeface="Cambria Math"/>
                      </a:rPr>
                      <m:t>𝑑𝑛</m:t>
                    </m:r>
                  </m:oMath>
                </a14:m>
                <a:r>
                  <a:rPr lang="en-US" sz="2400" dirty="0" smtClean="0"/>
                  <a:t/>
                </a:r>
                <a:br>
                  <a:rPr lang="en-US" sz="2400" dirty="0" smtClean="0"/>
                </a:br>
                <a:endParaRPr lang="en-US" sz="2400" dirty="0" smtClean="0"/>
              </a:p>
              <a:p>
                <a:pPr marL="0" indent="0">
                  <a:buNone/>
                </a:pPr>
                <a:r>
                  <a:rPr lang="en-US" sz="2400" dirty="0">
                    <a:solidFill>
                      <a:srgbClr val="0070C0"/>
                    </a:solidFill>
                  </a:rPr>
                  <a:t>Predict the 50</a:t>
                </a:r>
                <a:r>
                  <a:rPr lang="en-US" sz="2400" baseline="30000" dirty="0">
                    <a:solidFill>
                      <a:srgbClr val="0070C0"/>
                    </a:solidFill>
                  </a:rPr>
                  <a:t>th</a:t>
                </a:r>
                <a:r>
                  <a:rPr lang="en-US" sz="2400" dirty="0">
                    <a:solidFill>
                      <a:srgbClr val="0070C0"/>
                    </a:solidFill>
                  </a:rPr>
                  <a:t> term;</a:t>
                </a:r>
                <a:r>
                  <a:rPr lang="en-US" dirty="0">
                    <a:solidFill>
                      <a:schemeClr val="bg1"/>
                    </a:solidFill>
                  </a:rPr>
                  <a:t>.</a:t>
                </a:r>
                <a:r>
                  <a:rPr lang="en-US" sz="2400" dirty="0">
                    <a:solidFill>
                      <a:srgbClr val="0070C0"/>
                    </a:solidFill>
                  </a:rPr>
                  <a:t>  When will 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a </a:t>
                </a:r>
                <a:r>
                  <a:rPr lang="en-US" sz="4000" dirty="0" smtClean="0">
                    <a:solidFill>
                      <a:schemeClr val="bg1"/>
                    </a:solidFill>
                  </a:rPr>
                  <a:t>|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 </a:t>
                </a:r>
                <a:r>
                  <a:rPr lang="en-US" sz="2400" u="sng" dirty="0">
                    <a:solidFill>
                      <a:srgbClr val="0070C0"/>
                    </a:solidFill>
                  </a:rPr>
                  <a:t>value of 1000 or </a:t>
                </a:r>
                <a:r>
                  <a:rPr lang="en-US" sz="2400" u="sng" dirty="0" smtClean="0">
                    <a:solidFill>
                      <a:srgbClr val="0070C0"/>
                    </a:solidFill>
                  </a:rPr>
                  <a:t>more first </a:t>
                </a:r>
                <a:r>
                  <a:rPr lang="en-US" sz="2400" u="sng" dirty="0">
                    <a:solidFill>
                      <a:srgbClr val="0070C0"/>
                    </a:solidFill>
                  </a:rPr>
                  <a:t>be observed?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33800" y="1143000"/>
                <a:ext cx="5257800" cy="5410200"/>
              </a:xfrm>
              <a:blipFill rotWithShape="1">
                <a:blip r:embed="rId3"/>
                <a:stretch>
                  <a:fillRect l="-2436" t="-902" r="-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685800"/>
            <a:ext cx="7848600" cy="5791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Observe or hypothesize a recursive pattern</a:t>
            </a:r>
            <a:br>
              <a:rPr lang="en-US" dirty="0" smtClean="0"/>
            </a:br>
            <a:r>
              <a:rPr lang="en-US" sz="3600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US" dirty="0" smtClean="0"/>
              <a:t>Formulate difference equation</a:t>
            </a:r>
            <a:r>
              <a:rPr lang="en-US" i="1" dirty="0" smtClean="0"/>
              <a:t/>
            </a:r>
            <a:br>
              <a:rPr lang="en-US" i="1" dirty="0" smtClean="0"/>
            </a:br>
            <a:endParaRPr lang="en-US" i="1" dirty="0" smtClean="0"/>
          </a:p>
          <a:p>
            <a:r>
              <a:rPr lang="en-US" dirty="0" smtClean="0"/>
              <a:t>Study properties of corresponding family of models (</a:t>
            </a:r>
            <a:r>
              <a:rPr lang="en-US" dirty="0" err="1" smtClean="0"/>
              <a:t>eg</a:t>
            </a:r>
            <a:r>
              <a:rPr lang="en-US" dirty="0" smtClean="0"/>
              <a:t>. graphs, functional equation)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Answer questions about the model.</a:t>
            </a:r>
          </a:p>
          <a:p>
            <a:pPr marL="0" indent="0">
              <a:buFont typeface="Arial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986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92162"/>
          </a:xfrm>
        </p:spPr>
        <p:txBody>
          <a:bodyPr/>
          <a:lstStyle/>
          <a:p>
            <a:r>
              <a:rPr lang="en-US" dirty="0" smtClean="0"/>
              <a:t>Progression of Model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38200"/>
            <a:ext cx="8763000" cy="5638800"/>
          </a:xfrm>
        </p:spPr>
        <p:txBody>
          <a:bodyPr/>
          <a:lstStyle/>
          <a:p>
            <a:pPr>
              <a:spcBef>
                <a:spcPts val="2000"/>
              </a:spcBef>
            </a:pPr>
            <a:r>
              <a:rPr lang="en-US" dirty="0" smtClean="0"/>
              <a:t>Arithmetic Growth;  add a constant</a:t>
            </a:r>
          </a:p>
          <a:p>
            <a:pPr>
              <a:spcBef>
                <a:spcPts val="2000"/>
              </a:spcBef>
            </a:pPr>
            <a:r>
              <a:rPr lang="en-US" dirty="0" smtClean="0"/>
              <a:t>Quadratic Growth; added </a:t>
            </a:r>
            <a:r>
              <a:rPr lang="en-US" dirty="0" err="1" smtClean="0"/>
              <a:t>amts</a:t>
            </a:r>
            <a:r>
              <a:rPr lang="en-US" dirty="0" smtClean="0"/>
              <a:t> grow </a:t>
            </a:r>
            <a:r>
              <a:rPr lang="en-US" sz="2800" b="1" dirty="0" smtClean="0"/>
              <a:t>arithmetically</a:t>
            </a:r>
          </a:p>
          <a:p>
            <a:pPr>
              <a:spcBef>
                <a:spcPts val="2000"/>
              </a:spcBef>
            </a:pPr>
            <a:r>
              <a:rPr lang="en-US" dirty="0" smtClean="0"/>
              <a:t>Geometric </a:t>
            </a:r>
            <a:r>
              <a:rPr lang="en-US" dirty="0"/>
              <a:t>Growth</a:t>
            </a:r>
            <a:r>
              <a:rPr lang="en-US" dirty="0" smtClean="0"/>
              <a:t>; multiply by a constant</a:t>
            </a:r>
          </a:p>
          <a:p>
            <a:pPr>
              <a:spcBef>
                <a:spcPts val="2000"/>
              </a:spcBef>
            </a:pPr>
            <a:r>
              <a:rPr lang="en-US" dirty="0" smtClean="0"/>
              <a:t>Mixed Growth; add </a:t>
            </a:r>
            <a:r>
              <a:rPr lang="en-US" i="1" dirty="0" smtClean="0"/>
              <a:t>and</a:t>
            </a:r>
            <a:r>
              <a:rPr lang="en-US" dirty="0" smtClean="0"/>
              <a:t> multiply by constants</a:t>
            </a:r>
          </a:p>
          <a:p>
            <a:pPr>
              <a:spcBef>
                <a:spcPts val="2000"/>
              </a:spcBef>
            </a:pPr>
            <a:r>
              <a:rPr lang="en-US" dirty="0" smtClean="0"/>
              <a:t>Logistic Growth; multiply by factor that depends linearly on current term</a:t>
            </a:r>
          </a:p>
          <a:p>
            <a:pPr>
              <a:spcBef>
                <a:spcPts val="2000"/>
              </a:spcBef>
            </a:pPr>
            <a:r>
              <a:rPr lang="en-US" dirty="0" smtClean="0"/>
              <a:t>Refined Logistic Growth; divide </a:t>
            </a:r>
            <a:r>
              <a:rPr lang="en-US" dirty="0"/>
              <a:t>by factor that depends linearly on current term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67500" y="1219200"/>
            <a:ext cx="2247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Linear Functions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172200" y="1981200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Quadratic  Functions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981700" y="2667000"/>
            <a:ext cx="2933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Exponential Functions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334000" y="3424535"/>
            <a:ext cx="358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Exponential plus a constant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953000" y="4262735"/>
            <a:ext cx="396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No closed form functional </a:t>
            </a:r>
            <a:r>
              <a:rPr lang="en-US" sz="2400" dirty="0" err="1" smtClean="0">
                <a:solidFill>
                  <a:srgbClr val="0070C0"/>
                </a:solidFill>
              </a:rPr>
              <a:t>eqn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810000" y="5939135"/>
            <a:ext cx="510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 smtClean="0">
                <a:solidFill>
                  <a:srgbClr val="0070C0"/>
                </a:solidFill>
              </a:rPr>
              <a:t>Standard Continuous Logistic Functions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2556148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68362"/>
          </a:xfrm>
        </p:spPr>
        <p:txBody>
          <a:bodyPr/>
          <a:lstStyle/>
          <a:p>
            <a:r>
              <a:rPr lang="en-US" dirty="0" smtClean="0"/>
              <a:t>Motivating The Progression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686800" cy="5486400"/>
          </a:xfrm>
        </p:spPr>
        <p:txBody>
          <a:bodyPr/>
          <a:lstStyle/>
          <a:p>
            <a:r>
              <a:rPr lang="en-US" dirty="0" smtClean="0"/>
              <a:t>Arithmetic Growth needs no motivation</a:t>
            </a:r>
          </a:p>
          <a:p>
            <a:r>
              <a:rPr lang="en-US" dirty="0" smtClean="0"/>
              <a:t>Plausible rationales.  </a:t>
            </a:r>
            <a:r>
              <a:rPr lang="en-US" i="1" dirty="0" err="1" smtClean="0"/>
              <a:t>Eg</a:t>
            </a:r>
            <a:r>
              <a:rPr lang="en-US" i="1" dirty="0" smtClean="0"/>
              <a:t>.</a:t>
            </a:r>
            <a:r>
              <a:rPr lang="en-US" dirty="0" smtClean="0"/>
              <a:t> Geometric Growth</a:t>
            </a:r>
          </a:p>
          <a:p>
            <a:r>
              <a:rPr lang="en-US" dirty="0" smtClean="0"/>
              <a:t>Structural Analysis.  </a:t>
            </a:r>
            <a:r>
              <a:rPr lang="en-US" i="1" dirty="0" err="1" smtClean="0"/>
              <a:t>Eg</a:t>
            </a:r>
            <a:r>
              <a:rPr lang="en-US" i="1" dirty="0" smtClean="0"/>
              <a:t>. </a:t>
            </a:r>
            <a:r>
              <a:rPr lang="en-US" dirty="0" smtClean="0"/>
              <a:t>Mixed Models up next</a:t>
            </a:r>
          </a:p>
          <a:p>
            <a:r>
              <a:rPr lang="en-US" dirty="0" smtClean="0"/>
              <a:t>Revision of earlier models.  </a:t>
            </a:r>
            <a:r>
              <a:rPr lang="en-US" i="1" dirty="0" err="1" smtClean="0"/>
              <a:t>Eg</a:t>
            </a:r>
            <a:r>
              <a:rPr lang="en-US" i="1" dirty="0" smtClean="0"/>
              <a:t>. </a:t>
            </a:r>
            <a:r>
              <a:rPr lang="en-US" dirty="0" smtClean="0"/>
              <a:t>Logistic and Revised Logistic Models</a:t>
            </a:r>
          </a:p>
          <a:p>
            <a:r>
              <a:rPr lang="en-US" dirty="0" smtClean="0"/>
              <a:t>Successive models steadily increase in complexity, sophistication</a:t>
            </a:r>
          </a:p>
          <a:p>
            <a:r>
              <a:rPr lang="en-US" dirty="0" smtClean="0"/>
              <a:t>Continual appearance of important aspects of modeling: assumptions, parameters, fitting </a:t>
            </a:r>
            <a:r>
              <a:rPr lang="en-US" u="sng" dirty="0" smtClean="0"/>
              <a:t>models to data; reconsidering assumptions …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4029406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Structural Analysis Example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" y="685800"/>
                <a:ext cx="8991600" cy="6096000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Pollution level in a lake with clean water inflow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dirty="0" smtClean="0"/>
                  <a:t> is a sequence of regularly spaced assays</a:t>
                </a:r>
              </a:p>
              <a:p>
                <a:r>
                  <a:rPr lang="en-US" dirty="0" smtClean="0"/>
                  <a:t>Clean inflow leads to a proportional reduction</a:t>
                </a:r>
                <a:br>
                  <a:rPr lang="en-US" dirty="0" smtClean="0"/>
                </a:br>
                <a:r>
                  <a:rPr lang="en-US" dirty="0" err="1" smtClean="0"/>
                  <a:t>eg</a:t>
                </a:r>
                <a:r>
                  <a:rPr lang="en-US" dirty="0" smtClean="0"/>
                  <a:t>.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𝑛</m:t>
                        </m:r>
                        <m:r>
                          <a:rPr lang="en-US" b="0" i="1" smtClean="0">
                            <a:latin typeface="Cambria Math"/>
                          </a:rPr>
                          <m:t>+1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 .9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dirty="0" smtClean="0"/>
                  <a:t> (10% reduction per time step)</a:t>
                </a:r>
              </a:p>
              <a:p>
                <a:r>
                  <a:rPr lang="en-US" dirty="0" smtClean="0"/>
                  <a:t>Plausible to assume pollution continues to be added to the lake at a constant rate.  </a:t>
                </a:r>
              </a:p>
              <a:p>
                <a:r>
                  <a:rPr lang="en-US" dirty="0" smtClean="0"/>
                  <a:t>Leads to a diff eq. such as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/>
                      </a:rPr>
                      <m:t>   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𝑛</m:t>
                        </m:r>
                        <m:r>
                          <a:rPr lang="en-US" i="1">
                            <a:latin typeface="Cambria Math"/>
                          </a:rPr>
                          <m:t>+1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 .9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+100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Pattern analysis reveals:</a:t>
                </a:r>
                <a:br>
                  <a:rPr lang="en-US" dirty="0" smtClean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.9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sup>
                    </m:sSup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+100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1−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.9</m:t>
                                </m:r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𝑛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1−.9</m:t>
                        </m:r>
                      </m:den>
                    </m:f>
                  </m:oMath>
                </a14:m>
                <a:endParaRPr lang="en-US" dirty="0" smtClean="0"/>
              </a:p>
              <a:p>
                <a:r>
                  <a:rPr lang="en-US" u="sng" dirty="0" smtClean="0"/>
                  <a:t>Simplifies</a:t>
                </a:r>
                <a:r>
                  <a:rPr lang="en-US" dirty="0" smtClean="0"/>
                  <a:t> to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/>
                              </a:rPr>
                              <m:t>.9</m:t>
                            </m:r>
                          </m:e>
                        </m:d>
                      </m:e>
                      <m:sup>
                        <m:r>
                          <a:rPr lang="en-US" i="1">
                            <a:latin typeface="Cambria Math"/>
                          </a:rPr>
                          <m:t>𝑛</m:t>
                        </m:r>
                      </m:sup>
                    </m:sSup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(</m:t>
                        </m:r>
                        <m:r>
                          <a:rPr lang="en-US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−1000)</m:t>
                    </m:r>
                    <m:r>
                      <a:rPr lang="en-US" i="1">
                        <a:latin typeface="Cambria Math"/>
                      </a:rPr>
                      <m:t>+100</m:t>
                    </m:r>
                    <m:r>
                      <a:rPr lang="en-US" b="0" i="1" smtClean="0">
                        <a:latin typeface="Cambria Math"/>
                      </a:rPr>
                      <m:t>0</m:t>
                    </m:r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:endParaRPr lang="en-US" dirty="0" smtClean="0"/>
              </a:p>
              <a:p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685800"/>
                <a:ext cx="8991600" cy="6096000"/>
              </a:xfrm>
              <a:blipFill rotWithShape="1">
                <a:blip r:embed="rId3"/>
                <a:stretch>
                  <a:fillRect l="-1559" t="-1300" b="-19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13043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Example continued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" y="685800"/>
                <a:ext cx="8991600" cy="6096000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 smtClean="0"/>
                  <a:t>We found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/>
                              </a:rPr>
                              <m:t>.9</m:t>
                            </m:r>
                          </m:e>
                        </m:d>
                      </m:e>
                      <m:sup>
                        <m:r>
                          <a:rPr lang="en-US" i="1">
                            <a:latin typeface="Cambria Math"/>
                          </a:rPr>
                          <m:t>𝑛</m:t>
                        </m:r>
                      </m:sup>
                    </m:sSup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(</m:t>
                        </m:r>
                        <m:r>
                          <a:rPr lang="en-US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−1000)</m:t>
                    </m:r>
                    <m:r>
                      <a:rPr lang="en-US" i="1">
                        <a:latin typeface="Cambria Math"/>
                      </a:rPr>
                      <m:t>+100</m:t>
                    </m:r>
                    <m:r>
                      <a:rPr lang="en-US" b="0" i="1" smtClean="0">
                        <a:latin typeface="Cambria Math"/>
                      </a:rPr>
                      <m:t>0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Can answer questions:</a:t>
                </a:r>
              </a:p>
              <a:p>
                <a:pPr lvl="1"/>
                <a:r>
                  <a:rPr lang="en-US" dirty="0" smtClean="0"/>
                  <a:t>What will the pollution level be in 5 years?</a:t>
                </a:r>
              </a:p>
              <a:p>
                <a:pPr lvl="1"/>
                <a:r>
                  <a:rPr lang="en-US" dirty="0" smtClean="0"/>
                  <a:t>What will happen in the long run? </a:t>
                </a:r>
              </a:p>
              <a:p>
                <a:pPr lvl="1"/>
                <a:r>
                  <a:rPr lang="en-US" dirty="0" smtClean="0"/>
                  <a:t>What if we change assumptions?</a:t>
                </a:r>
              </a:p>
              <a:p>
                <a:r>
                  <a:rPr lang="en-US" dirty="0" smtClean="0"/>
                  <a:t>Key features:</a:t>
                </a:r>
              </a:p>
              <a:p>
                <a:pPr lvl="1"/>
                <a:r>
                  <a:rPr lang="en-US" dirty="0" smtClean="0"/>
                  <a:t>Simple plausible assumptions</a:t>
                </a:r>
              </a:p>
              <a:p>
                <a:pPr lvl="1"/>
                <a:r>
                  <a:rPr lang="en-US" dirty="0" smtClean="0"/>
                  <a:t>Specific quantitative predictions</a:t>
                </a:r>
              </a:p>
              <a:p>
                <a:pPr lvl="1"/>
                <a:r>
                  <a:rPr lang="en-US" dirty="0" smtClean="0"/>
                  <a:t>Can compare predictions with real data; refine/revise modeling assumptions</a:t>
                </a:r>
              </a:p>
              <a:p>
                <a:pPr lvl="1"/>
                <a:r>
                  <a:rPr lang="en-US" dirty="0" smtClean="0"/>
                  <a:t>Math power: assumptions easily give us difference equation; patterns give us the preferred direct equation; algebra gives us the direct equation in a simpler, more </a:t>
                </a:r>
                <a:r>
                  <a:rPr lang="en-US" u="sng" dirty="0" smtClean="0"/>
                  <a:t>convenient form</a:t>
                </a:r>
              </a:p>
              <a:p>
                <a:endParaRPr lang="en-US" dirty="0" smtClean="0"/>
              </a:p>
              <a:p>
                <a:endParaRPr lang="en-US" dirty="0" smtClean="0"/>
              </a:p>
              <a:p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685800"/>
                <a:ext cx="8991600" cy="6096000"/>
              </a:xfrm>
              <a:blipFill rotWithShape="1">
                <a:blip r:embed="rId3"/>
                <a:stretch>
                  <a:fillRect l="-1424" t="-2000" b="-7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6836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5344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Beautiful Evolution of Core Progression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867400"/>
          </a:xfrm>
        </p:spPr>
        <p:txBody>
          <a:bodyPr>
            <a:normAutofit/>
          </a:bodyPr>
          <a:lstStyle/>
          <a:p>
            <a:r>
              <a:rPr lang="en-US" dirty="0" smtClean="0"/>
              <a:t>Arithmetic growth obvious simple 1</a:t>
            </a:r>
            <a:r>
              <a:rPr lang="en-US" baseline="30000" dirty="0" smtClean="0"/>
              <a:t>st</a:t>
            </a:r>
            <a:r>
              <a:rPr lang="en-US" dirty="0" smtClean="0"/>
              <a:t> guess</a:t>
            </a:r>
          </a:p>
          <a:p>
            <a:r>
              <a:rPr lang="en-US" dirty="0" smtClean="0"/>
              <a:t>Geometric growth: strong biological rationale</a:t>
            </a:r>
          </a:p>
          <a:p>
            <a:r>
              <a:rPr lang="en-US" dirty="0" smtClean="0"/>
              <a:t>Logistic growth: Exponential growth </a:t>
            </a:r>
            <a:r>
              <a:rPr lang="en-US" dirty="0"/>
              <a:t>clearly</a:t>
            </a:r>
            <a:r>
              <a:rPr lang="en-US" dirty="0" smtClean="0"/>
              <a:t> unsustainable in long term.  Revisit constant multiplier assumption. </a:t>
            </a:r>
          </a:p>
          <a:p>
            <a:r>
              <a:rPr lang="en-US" dirty="0" smtClean="0"/>
              <a:t>Revised logistic growth: Logistic growth can exhibit chaotic behaviors and negative pop sizes.  Revisit assumptions again.</a:t>
            </a:r>
          </a:p>
          <a:p>
            <a:r>
              <a:rPr lang="en-US" dirty="0" smtClean="0"/>
              <a:t>Bonus: revised logistic growth leads to functional equations comprising an important </a:t>
            </a:r>
            <a:r>
              <a:rPr lang="en-US" u="sng" dirty="0" smtClean="0"/>
              <a:t>family of functions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2543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/>
          <a:lstStyle/>
          <a:p>
            <a:r>
              <a:rPr lang="en-US" dirty="0" smtClean="0"/>
              <a:t>Side Comment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638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Revised logistic growth referred to here is a little known bridge between traditional discrete and continuous treatments of logistic growth.  See these references for more discussion:</a:t>
            </a:r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r>
              <a:rPr lang="en-US" sz="2400" dirty="0"/>
              <a:t>Dan Kalman (2023) </a:t>
            </a:r>
            <a:r>
              <a:rPr lang="en-US" sz="2400" i="1" dirty="0"/>
              <a:t>Improved Approaches to Discrete and Continuous Logistic Growth</a:t>
            </a:r>
            <a:r>
              <a:rPr lang="en-US" sz="2400" dirty="0"/>
              <a:t>, PRIMUS, 33:2, 107-122, DOI: </a:t>
            </a:r>
            <a:r>
              <a:rPr lang="en-US" sz="2400" dirty="0">
                <a:hlinkClick r:id="rId3"/>
              </a:rPr>
              <a:t>10.1080/10511970.2022.2040664</a:t>
            </a:r>
            <a:r>
              <a:rPr lang="en-US" sz="2400" dirty="0"/>
              <a:t> </a:t>
            </a: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Dan </a:t>
            </a:r>
            <a:r>
              <a:rPr lang="en-US" sz="2400" dirty="0"/>
              <a:t>Kalman (2023) </a:t>
            </a:r>
            <a:r>
              <a:rPr lang="en-US" sz="2400" i="1" dirty="0" err="1"/>
              <a:t>Verhulst</a:t>
            </a:r>
            <a:r>
              <a:rPr lang="en-US" sz="2400" i="1" dirty="0"/>
              <a:t> Discrete Logistic Growth</a:t>
            </a:r>
            <a:r>
              <a:rPr lang="en-US" sz="2400" dirty="0"/>
              <a:t>, Mathematics Magazine, 96:3, 244-258, DOI: </a:t>
            </a:r>
            <a:r>
              <a:rPr lang="en-US" sz="2400" dirty="0">
                <a:hlinkClick r:id="rId4"/>
              </a:rPr>
              <a:t>10.1080/0025570X.2023.2199676</a:t>
            </a:r>
            <a:r>
              <a:rPr lang="en-US" sz="2400" dirty="0"/>
              <a:t> </a:t>
            </a:r>
            <a:r>
              <a:rPr lang="en-US" sz="2400" dirty="0" smtClean="0"/>
              <a:t> </a:t>
            </a:r>
            <a:endParaRPr lang="en-US" sz="24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3015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92162"/>
          </a:xfrm>
        </p:spPr>
        <p:txBody>
          <a:bodyPr/>
          <a:lstStyle/>
          <a:p>
            <a:r>
              <a:rPr lang="en-US" dirty="0"/>
              <a:t>Technology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638800"/>
          </a:xfrm>
        </p:spPr>
        <p:txBody>
          <a:bodyPr/>
          <a:lstStyle/>
          <a:p>
            <a:r>
              <a:rPr lang="en-US" dirty="0" smtClean="0"/>
              <a:t>Support experimentation with computational tools tailored to specific growth models</a:t>
            </a:r>
          </a:p>
          <a:p>
            <a:r>
              <a:rPr lang="en-US" dirty="0" smtClean="0"/>
              <a:t>Suite of excel spreadsheets serving as </a:t>
            </a:r>
            <a:r>
              <a:rPr lang="en-US" i="1" dirty="0" smtClean="0"/>
              <a:t>apps</a:t>
            </a:r>
            <a:endParaRPr lang="en-US" dirty="0" smtClean="0"/>
          </a:p>
          <a:p>
            <a:r>
              <a:rPr lang="en-US" dirty="0" smtClean="0"/>
              <a:t>Also encourage use of graphing calculators – home screen iteration</a:t>
            </a:r>
          </a:p>
          <a:p>
            <a:r>
              <a:rPr lang="en-US" dirty="0" smtClean="0"/>
              <a:t>Want to make hands-on exploration and pattern generation as easy as possible</a:t>
            </a:r>
          </a:p>
          <a:p>
            <a:r>
              <a:rPr lang="en-US" dirty="0" smtClean="0"/>
              <a:t>Example: fitting a model to data by trial and error</a:t>
            </a:r>
          </a:p>
          <a:p>
            <a:r>
              <a:rPr lang="en-US" dirty="0" smtClean="0"/>
              <a:t>Excel </a:t>
            </a:r>
            <a:r>
              <a:rPr lang="en-US" i="1" dirty="0" smtClean="0"/>
              <a:t>app</a:t>
            </a:r>
            <a:r>
              <a:rPr lang="en-US" dirty="0" smtClean="0"/>
              <a:t> demo/activity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5842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"/>
            <a:ext cx="9067800" cy="6637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2369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602162"/>
          </a:xfrm>
        </p:spPr>
        <p:txBody>
          <a:bodyPr>
            <a:normAutofit/>
          </a:bodyPr>
          <a:lstStyle/>
          <a:p>
            <a:r>
              <a:rPr lang="en-US" dirty="0" smtClean="0"/>
              <a:t>Interlude 1: </a:t>
            </a:r>
            <a:br>
              <a:rPr lang="en-US" dirty="0" smtClean="0"/>
            </a:br>
            <a:r>
              <a:rPr lang="en-US" dirty="0" smtClean="0"/>
              <a:t>Fitting Model to Data </a:t>
            </a:r>
            <a:br>
              <a:rPr lang="en-US" dirty="0" smtClean="0"/>
            </a:br>
            <a:r>
              <a:rPr lang="en-US" dirty="0" smtClean="0"/>
              <a:t>Activity</a:t>
            </a:r>
            <a:br>
              <a:rPr lang="en-US" dirty="0" smtClean="0"/>
            </a:br>
            <a:r>
              <a:rPr lang="en-US" dirty="0" smtClean="0"/>
              <a:t>(Time Permitting)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2613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8438"/>
            <a:ext cx="8229600" cy="4602162"/>
          </a:xfrm>
        </p:spPr>
        <p:txBody>
          <a:bodyPr>
            <a:normAutofit/>
          </a:bodyPr>
          <a:lstStyle/>
          <a:p>
            <a:r>
              <a:rPr lang="en-US" sz="9600" dirty="0" smtClean="0"/>
              <a:t>SPOILER</a:t>
            </a:r>
            <a:br>
              <a:rPr lang="en-US" sz="9600" dirty="0" smtClean="0"/>
            </a:br>
            <a:r>
              <a:rPr lang="en-US" sz="9600" dirty="0" smtClean="0"/>
              <a:t>ALERT</a:t>
            </a:r>
            <a:endParaRPr lang="en-US" sz="9600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381000" y="152400"/>
            <a:ext cx="8229600" cy="460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9600" dirty="0" smtClean="0">
                <a:solidFill>
                  <a:srgbClr val="FF0000"/>
                </a:solidFill>
              </a:rPr>
              <a:t>SPOILER</a:t>
            </a:r>
            <a:br>
              <a:rPr lang="en-US" sz="9600" dirty="0" smtClean="0">
                <a:solidFill>
                  <a:srgbClr val="FF0000"/>
                </a:solidFill>
              </a:rPr>
            </a:br>
            <a:r>
              <a:rPr lang="en-US" sz="9600" dirty="0" smtClean="0">
                <a:solidFill>
                  <a:srgbClr val="FF0000"/>
                </a:solidFill>
              </a:rPr>
              <a:t>ALERT</a:t>
            </a:r>
            <a:endParaRPr lang="en-US" sz="96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4038600"/>
            <a:ext cx="8686800" cy="156966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next slide reveals values of the parameters on the model fitting exercise that are close to optimal, producing a mean absolute error of  5.881.  Do not look at it before you have a chance to find your own best fit.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04929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" y="152400"/>
            <a:ext cx="9060787" cy="662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7457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Pedagogy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Time to mention just a few pedagogical aspects</a:t>
            </a:r>
          </a:p>
          <a:p>
            <a:r>
              <a:rPr lang="en-US" dirty="0">
                <a:sym typeface="Symbol"/>
              </a:rPr>
              <a:t>Repetition, Repetition, </a:t>
            </a:r>
            <a:r>
              <a:rPr lang="en-US" dirty="0" smtClean="0">
                <a:sym typeface="Symbol"/>
              </a:rPr>
              <a:t>Repetition</a:t>
            </a:r>
          </a:p>
          <a:p>
            <a:r>
              <a:rPr lang="en-US" dirty="0">
                <a:sym typeface="Symbol"/>
              </a:rPr>
              <a:t>Reading Comprehension, Math Skills &amp; Techniques, </a:t>
            </a:r>
            <a:r>
              <a:rPr lang="en-US" dirty="0" smtClean="0">
                <a:sym typeface="Symbol"/>
              </a:rPr>
              <a:t>Contextualized Problem </a:t>
            </a:r>
            <a:r>
              <a:rPr lang="en-US" dirty="0">
                <a:sym typeface="Symbol"/>
              </a:rPr>
              <a:t>Solving</a:t>
            </a:r>
          </a:p>
          <a:p>
            <a:r>
              <a:rPr lang="en-US" dirty="0"/>
              <a:t>Inductive patterns and functional equations (demonstration)</a:t>
            </a:r>
          </a:p>
          <a:p>
            <a:r>
              <a:rPr lang="en-US" dirty="0" smtClean="0">
                <a:sym typeface="Symbol"/>
              </a:rPr>
              <a:t>Clicker </a:t>
            </a:r>
            <a:r>
              <a:rPr lang="en-US" dirty="0">
                <a:sym typeface="Symbol"/>
              </a:rPr>
              <a:t>Questions </a:t>
            </a:r>
            <a:endParaRPr lang="en-US" dirty="0" smtClean="0">
              <a:sym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2703863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763000" cy="792162"/>
          </a:xfrm>
        </p:spPr>
        <p:txBody>
          <a:bodyPr>
            <a:normAutofit/>
          </a:bodyPr>
          <a:lstStyle/>
          <a:p>
            <a:r>
              <a:rPr lang="en-US" dirty="0" smtClean="0"/>
              <a:t>Pattern </a:t>
            </a:r>
            <a:r>
              <a:rPr lang="en-US" dirty="0" smtClean="0">
                <a:sym typeface="Symbol"/>
              </a:rPr>
              <a:t>to</a:t>
            </a:r>
            <a:r>
              <a:rPr lang="en-US" dirty="0" smtClean="0"/>
              <a:t> Functional Equation Demo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914400"/>
                <a:ext cx="8686800" cy="5867400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 smtClean="0"/>
                  <a:t>Given: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=20;          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  <m:r>
                          <a:rPr lang="en-US" b="0" i="1" smtClean="0">
                            <a:latin typeface="Cambria Math"/>
                          </a:rPr>
                          <m:t>+1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 .9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+3</m:t>
                    </m:r>
                  </m:oMath>
                </a14:m>
                <a:endParaRPr lang="en-US" b="0" dirty="0" smtClean="0"/>
              </a:p>
              <a:p>
                <a:r>
                  <a:rPr lang="en-US" dirty="0" smtClean="0"/>
                  <a:t>Generate terms recursively as follows</a:t>
                </a:r>
              </a:p>
              <a:p>
                <a:pPr marL="971550" lvl="1" indent="-514350">
                  <a:buClr>
                    <a:schemeClr val="bg1"/>
                  </a:buClr>
                  <a:buFont typeface="+mj-lt"/>
                  <a:buAutoNum type="alphaL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=20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∙.9+3</m:t>
                    </m:r>
                  </m:oMath>
                </a14:m>
                <a:endParaRPr lang="en-US" dirty="0" smtClean="0"/>
              </a:p>
              <a:p>
                <a:pPr marL="971550" lvl="1" indent="-514350">
                  <a:buClr>
                    <a:schemeClr val="bg1"/>
                  </a:buClr>
                  <a:buFont typeface="+mj-lt"/>
                  <a:buAutoNum type="alphaL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=20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∙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.9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/>
                        <a:ea typeface="Cambria Math"/>
                      </a:rPr>
                      <m:t>+3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(.9+1)</m:t>
                    </m:r>
                  </m:oMath>
                </a14:m>
                <a:endParaRPr lang="en-US" dirty="0" smtClean="0"/>
              </a:p>
              <a:p>
                <a:pPr marL="971550" lvl="1" indent="-514350">
                  <a:buClr>
                    <a:schemeClr val="bg1"/>
                  </a:buClr>
                  <a:buFont typeface="+mj-lt"/>
                  <a:buAutoNum type="alphaL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=20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∙</m:t>
                    </m:r>
                    <m:sSup>
                      <m:sSupPr>
                        <m:ctrlPr>
                          <a:rPr lang="en-US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.9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sup>
                    </m:sSup>
                    <m:r>
                      <a:rPr lang="en-US" i="1">
                        <a:latin typeface="Cambria Math"/>
                        <a:ea typeface="Cambria Math"/>
                      </a:rPr>
                      <m:t>+3(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.9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/>
                        <a:ea typeface="Cambria Math"/>
                      </a:rPr>
                      <m:t>+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.9+1)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Use pattern to predict a later term</a:t>
                </a:r>
                <a:endParaRPr lang="en-US" dirty="0"/>
              </a:p>
              <a:p>
                <a:pPr marL="971550" lvl="1" indent="-514350">
                  <a:buClr>
                    <a:schemeClr val="bg1"/>
                  </a:buClr>
                  <a:buFont typeface="+mj-lt"/>
                  <a:buAutoNum type="alphaL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8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=20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∙</m:t>
                    </m:r>
                    <m:sSup>
                      <m:sSupPr>
                        <m:ctrlPr>
                          <a:rPr lang="en-US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.9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8</m:t>
                        </m:r>
                      </m:sup>
                    </m:sSup>
                    <m:r>
                      <a:rPr lang="en-US" i="1">
                        <a:latin typeface="Cambria Math"/>
                        <a:ea typeface="Cambria Math"/>
                      </a:rPr>
                      <m:t>+3(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.9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7</m:t>
                        </m:r>
                      </m:sup>
                    </m:sSup>
                    <m:r>
                      <a:rPr lang="en-US" b="0" i="1" smtClean="0">
                        <a:latin typeface="Cambria Math"/>
                        <a:ea typeface="Cambria Math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.9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6</m:t>
                        </m:r>
                      </m:sup>
                    </m:sSup>
                    <m:r>
                      <a:rPr lang="en-US" b="0" i="1" smtClean="0">
                        <a:latin typeface="Cambria Math"/>
                        <a:ea typeface="Cambria Math"/>
                      </a:rPr>
                      <m:t>+⋯+</m:t>
                    </m:r>
                    <m:sSup>
                      <m:sSupPr>
                        <m:ctrlPr>
                          <a:rPr lang="en-US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.9</m:t>
                        </m:r>
                      </m:e>
                      <m:sup>
                        <m:r>
                          <a:rPr lang="en-US" i="1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/>
                        <a:ea typeface="Cambria Math"/>
                      </a:rPr>
                      <m:t>+.9+1)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Predict the general </a:t>
                </a:r>
                <a:r>
                  <a:rPr lang="en-US" dirty="0"/>
                  <a:t>term</a:t>
                </a:r>
              </a:p>
              <a:p>
                <a:pPr marL="971550" lvl="1" indent="-514350">
                  <a:buClr>
                    <a:schemeClr val="bg1"/>
                  </a:buClr>
                  <a:buFont typeface="+mj-lt"/>
                  <a:buAutoNum type="alphaL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=20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∙</m:t>
                    </m:r>
                    <m:sSup>
                      <m:sSupPr>
                        <m:ctrlPr>
                          <a:rPr lang="en-US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.9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sup>
                    </m:sSup>
                    <m:r>
                      <a:rPr lang="en-US" i="1">
                        <a:latin typeface="Cambria Math"/>
                        <a:ea typeface="Cambria Math"/>
                      </a:rPr>
                      <m:t>+3(</m:t>
                    </m:r>
                    <m:sSup>
                      <m:sSupPr>
                        <m:ctrlPr>
                          <a:rPr lang="en-US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.9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−1</m:t>
                        </m:r>
                      </m:sup>
                    </m:sSup>
                    <m:r>
                      <a:rPr lang="en-US" i="1">
                        <a:latin typeface="Cambria Math"/>
                        <a:ea typeface="Cambria Math"/>
                      </a:rPr>
                      <m:t>+</m:t>
                    </m:r>
                    <m:sSup>
                      <m:sSupPr>
                        <m:ctrlPr>
                          <a:rPr lang="en-US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.9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−2</m:t>
                        </m:r>
                      </m:sup>
                    </m:sSup>
                    <m:r>
                      <a:rPr lang="en-US" i="1">
                        <a:latin typeface="Cambria Math"/>
                        <a:ea typeface="Cambria Math"/>
                      </a:rPr>
                      <m:t>+⋯+</m:t>
                    </m:r>
                    <m:sSup>
                      <m:sSupPr>
                        <m:ctrlPr>
                          <a:rPr lang="en-US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.9</m:t>
                        </m:r>
                      </m:e>
                      <m:sup>
                        <m:r>
                          <a:rPr lang="en-US" i="1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/>
                        <a:ea typeface="Cambria Math"/>
                      </a:rPr>
                      <m:t>+.9+1)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Use geometric series identity</a:t>
                </a:r>
              </a:p>
              <a:p>
                <a:r>
                  <a:rPr lang="en-US" u="sng" dirty="0" smtClean="0"/>
                  <a:t>Not a </a:t>
                </a:r>
                <a:r>
                  <a:rPr lang="en-US" i="1" u="sng" dirty="0" smtClean="0"/>
                  <a:t>proof</a:t>
                </a:r>
                <a:r>
                  <a:rPr lang="en-US" u="sng" dirty="0" smtClean="0"/>
                  <a:t>  but students follow this reasoning</a:t>
                </a:r>
                <a:endParaRPr lang="en-US" u="sng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914400"/>
                <a:ext cx="8686800" cy="5867400"/>
              </a:xfrm>
              <a:blipFill rotWithShape="1">
                <a:blip r:embed="rId3"/>
                <a:stretch>
                  <a:fillRect l="-1614" t="-2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49905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3504"/>
            <a:ext cx="87630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Homework Assignment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609600"/>
                <a:ext cx="8686800" cy="28194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 smtClean="0"/>
                  <a:t>1.  Let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𝑎</m:t>
                    </m:r>
                    <m:r>
                      <a:rPr lang="en-US" i="1">
                        <a:latin typeface="Cambria Math"/>
                      </a:rPr>
                      <m:t>,</m:t>
                    </m:r>
                    <m:r>
                      <a:rPr lang="en-US" i="1">
                        <a:latin typeface="Cambria Math"/>
                      </a:rPr>
                      <m:t>𝑏</m:t>
                    </m:r>
                    <m:r>
                      <a:rPr lang="en-US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n-US" dirty="0" smtClean="0"/>
                  <a:t>be </a:t>
                </a:r>
                <a:r>
                  <a:rPr lang="en-US" dirty="0"/>
                  <a:t>unspecified </a:t>
                </a:r>
                <a:r>
                  <a:rPr lang="en-US" dirty="0" smtClean="0"/>
                  <a:t>constants, and define </a:t>
                </a:r>
                <a:endParaRPr lang="en-US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𝑛</m:t>
                          </m:r>
                          <m:r>
                            <a:rPr lang="en-US" i="1">
                              <a:latin typeface="Cambria Math"/>
                            </a:rPr>
                            <m:t>+1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=</m:t>
                      </m:r>
                      <m:box>
                        <m:boxPr>
                          <m:ctrlPr>
                            <a:rPr lang="en-US" i="1">
                              <a:latin typeface="Cambria Math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𝑎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𝑏</m:t>
                              </m:r>
                              <m:r>
                                <m:rPr>
                                  <m:nor/>
                                </m:rPr>
                                <a:rPr lang="en-US" dirty="0"/>
                                <m:t> </m:t>
                              </m:r>
                            </m:den>
                          </m:f>
                        </m:e>
                      </m:box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𝑛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≥1</m:t>
                    </m:r>
                  </m:oMath>
                </a14:m>
                <a:r>
                  <a:rPr lang="en-US" dirty="0" smtClean="0"/>
                  <a:t>.  Use the methods of the previous slide/example to find an equation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dirty="0" smtClean="0"/>
                  <a:t> as a function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𝑛</m:t>
                    </m:r>
                  </m:oMath>
                </a14:m>
                <a:r>
                  <a:rPr lang="en-US" dirty="0" smtClean="0"/>
                  <a:t>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609600"/>
                <a:ext cx="8686800" cy="2819400"/>
              </a:xfrm>
              <a:blipFill rotWithShape="1">
                <a:blip r:embed="rId3"/>
                <a:stretch>
                  <a:fillRect l="-1825" t="-2592" r="-1614" b="-43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04800" y="3581400"/>
                <a:ext cx="8458200" cy="26554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spcBef>
                    <a:spcPct val="20000"/>
                  </a:spcBef>
                </a:pPr>
                <a:r>
                  <a:rPr lang="en-US" sz="3200" dirty="0">
                    <a:solidFill>
                      <a:prstClr val="black"/>
                    </a:solidFill>
                  </a:rPr>
                  <a:t>2.  Make the substitution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3200" i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box>
                      <m:boxPr>
                        <m:ctrlPr>
                          <a:rPr lang="en-US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sz="32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32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sz="3200" i="1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3200" i="1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sz="3200" i="1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𝑛</m:t>
                                </m:r>
                              </m:sub>
                            </m:sSub>
                          </m:den>
                        </m:f>
                      </m:e>
                    </m:box>
                  </m:oMath>
                </a14:m>
                <a:r>
                  <a:rPr lang="en-US" sz="3200" dirty="0">
                    <a:solidFill>
                      <a:prstClr val="black"/>
                    </a:solidFill>
                  </a:rPr>
                  <a:t> in the difference equation in part 1, and derive a difference equation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3200" dirty="0">
                    <a:solidFill>
                      <a:prstClr val="black"/>
                    </a:solidFill>
                  </a:rPr>
                  <a:t>.   Find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3200" dirty="0">
                    <a:solidFill>
                      <a:prstClr val="black"/>
                    </a:solidFill>
                  </a:rPr>
                  <a:t> as a function of 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prstClr val="black"/>
                        </a:solidFill>
                        <a:latin typeface="Cambria Math"/>
                      </a:rPr>
                      <m:t>𝑛</m:t>
                    </m:r>
                  </m:oMath>
                </a14:m>
                <a:r>
                  <a:rPr lang="en-US" sz="3200" dirty="0">
                    <a:solidFill>
                      <a:prstClr val="black"/>
                    </a:solidFill>
                  </a:rPr>
                  <a:t> as on the previous slide, and then find an </a:t>
                </a:r>
                <a:r>
                  <a:rPr lang="en-US" sz="3200" u="sng" dirty="0">
                    <a:solidFill>
                      <a:prstClr val="black"/>
                    </a:solidFill>
                  </a:rPr>
                  <a:t>equation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i="1" u="sng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3200" i="1" u="sng">
                            <a:solidFill>
                              <a:prstClr val="black"/>
                            </a:solidFill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3200" i="1" u="sng">
                            <a:solidFill>
                              <a:prstClr val="black"/>
                            </a:solidFill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3200" u="sng" dirty="0">
                    <a:solidFill>
                      <a:prstClr val="black"/>
                    </a:solidFill>
                  </a:rPr>
                  <a:t> as a function of </a:t>
                </a:r>
                <a14:m>
                  <m:oMath xmlns:m="http://schemas.openxmlformats.org/officeDocument/2006/math">
                    <m:r>
                      <a:rPr lang="en-US" sz="3200" i="1" u="sng">
                        <a:solidFill>
                          <a:prstClr val="black"/>
                        </a:solidFill>
                        <a:latin typeface="Cambria Math"/>
                      </a:rPr>
                      <m:t>𝑛</m:t>
                    </m:r>
                  </m:oMath>
                </a14:m>
                <a:r>
                  <a:rPr lang="en-US" sz="3200" u="sng" dirty="0">
                    <a:solidFill>
                      <a:prstClr val="black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3581400"/>
                <a:ext cx="8458200" cy="2655407"/>
              </a:xfrm>
              <a:prstGeom prst="rect">
                <a:avLst/>
              </a:prstGeom>
              <a:blipFill rotWithShape="1">
                <a:blip r:embed="rId4"/>
                <a:stretch>
                  <a:fillRect l="-1801" t="-2759" r="-1225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84631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602162"/>
          </a:xfrm>
        </p:spPr>
        <p:txBody>
          <a:bodyPr>
            <a:normAutofit/>
          </a:bodyPr>
          <a:lstStyle/>
          <a:p>
            <a:r>
              <a:rPr lang="en-US" dirty="0" smtClean="0"/>
              <a:t>Interlude 2: </a:t>
            </a:r>
            <a:br>
              <a:rPr lang="en-US" dirty="0" smtClean="0"/>
            </a:br>
            <a:r>
              <a:rPr lang="en-US" dirty="0" smtClean="0"/>
              <a:t>Clicker Questions</a:t>
            </a:r>
            <a:br>
              <a:rPr lang="en-US" dirty="0" smtClean="0"/>
            </a:br>
            <a:r>
              <a:rPr lang="en-US" dirty="0" smtClean="0"/>
              <a:t>(Time Permitting)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764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381000" y="274638"/>
                <a:ext cx="8458200" cy="4449762"/>
              </a:xfrm>
            </p:spPr>
            <p:txBody>
              <a:bodyPr>
                <a:normAutofit/>
              </a:bodyPr>
              <a:lstStyle/>
              <a:p>
                <a:pPr algn="l"/>
                <a:r>
                  <a:rPr lang="en-US" sz="3000" dirty="0" smtClean="0"/>
                  <a:t>A group of students is analyzing a technique for purifying a water tank.  They repeatedly drain out 90% of the water and replace that with pure water.  In their model, </a:t>
                </a:r>
                <a:r>
                  <a:rPr lang="en-US" sz="30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sz="3000" dirty="0" smtClean="0"/>
                  <a:t> represents the number of times the water is drained and replaced, and </a:t>
                </a:r>
                <a:r>
                  <a:rPr lang="en-US" sz="30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US" sz="3000" dirty="0" smtClean="0"/>
                  <a:t> is the amount of contaminants that remain in the tank.  According to their calculations</a:t>
                </a:r>
                <a:br>
                  <a:rPr lang="en-US" sz="3000" dirty="0" smtClean="0"/>
                </a:br>
                <a:r>
                  <a:rPr lang="en-US" sz="3000" dirty="0" smtClean="0"/>
                  <a:t>                            </a:t>
                </a:r>
                <a14:m>
                  <m:oMath xmlns:m="http://schemas.openxmlformats.org/officeDocument/2006/math">
                    <m:r>
                      <a:rPr lang="en-US" sz="3000" b="0" i="1" smtClean="0">
                        <a:latin typeface="Cambria Math"/>
                      </a:rPr>
                      <m:t>𝑝</m:t>
                    </m:r>
                    <m:r>
                      <a:rPr lang="en-US" sz="3000" b="0" i="1" smtClean="0">
                        <a:latin typeface="Cambria Math"/>
                      </a:rPr>
                      <m:t>=400∙</m:t>
                    </m:r>
                    <m:sSup>
                      <m:sSupPr>
                        <m:ctrlPr>
                          <a:rPr lang="en-US" sz="3000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3000" b="0" i="1" smtClean="0">
                            <a:latin typeface="Cambria Math"/>
                            <a:ea typeface="Cambria Math"/>
                          </a:rPr>
                          <m:t>0.9</m:t>
                        </m:r>
                      </m:e>
                      <m:sup>
                        <m:r>
                          <a:rPr lang="en-US" sz="3000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sup>
                    </m:sSup>
                    <m:r>
                      <a:rPr lang="en-US" sz="3000" b="0" i="0" smtClean="0">
                        <a:latin typeface="Cambria Math"/>
                        <a:ea typeface="Cambria Math"/>
                      </a:rPr>
                      <m:t>+100</m:t>
                    </m:r>
                    <m:f>
                      <m:fPr>
                        <m:ctrlPr>
                          <a:rPr lang="en-US" sz="30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3000" b="0" i="1" smtClean="0">
                            <a:latin typeface="Cambria Math"/>
                            <a:ea typeface="Cambria Math"/>
                          </a:rPr>
                          <m:t>1−</m:t>
                        </m:r>
                        <m:sSup>
                          <m:sSupPr>
                            <m:ctrlPr>
                              <a:rPr lang="en-US" sz="3000" i="1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sz="3000" i="1">
                                <a:latin typeface="Cambria Math"/>
                                <a:ea typeface="Cambria Math"/>
                              </a:rPr>
                              <m:t>0.9</m:t>
                            </m:r>
                          </m:e>
                          <m:sup>
                            <m:r>
                              <a:rPr lang="en-US" sz="3000" i="1">
                                <a:latin typeface="Cambria Math"/>
                                <a:ea typeface="Cambria Math"/>
                              </a:rPr>
                              <m:t>𝑛</m:t>
                            </m:r>
                          </m:sup>
                        </m:sSup>
                      </m:num>
                      <m:den>
                        <m:r>
                          <a:rPr lang="en-US" sz="3000" b="0" i="1" smtClean="0">
                            <a:latin typeface="Cambria Math"/>
                            <a:ea typeface="Cambria Math"/>
                          </a:rPr>
                          <m:t>0.1</m:t>
                        </m:r>
                      </m:den>
                    </m:f>
                    <m:r>
                      <a:rPr lang="en-US" sz="3000" b="0" i="1" smtClean="0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r>
                  <a:rPr lang="en-US" sz="3000" dirty="0" smtClean="0"/>
                  <a:t/>
                </a:r>
                <a:br>
                  <a:rPr lang="en-US" sz="3000" dirty="0" smtClean="0"/>
                </a:br>
                <a:r>
                  <a:rPr lang="en-US" sz="3000" dirty="0" smtClean="0"/>
                  <a:t>In this equation  …</a:t>
                </a:r>
                <a:endParaRPr lang="en-US" sz="3000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381000" y="274638"/>
                <a:ext cx="8458200" cy="4449762"/>
              </a:xfrm>
              <a:blipFill rotWithShape="1">
                <a:blip r:embed="rId3"/>
                <a:stretch>
                  <a:fillRect l="-1730" t="-1507" r="-2307" b="-42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4953000"/>
            <a:ext cx="8229600" cy="1752600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dirty="0" smtClean="0"/>
              <a:t>…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dirty="0" smtClean="0"/>
              <a:t> is expressed as a function of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…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dirty="0" smtClean="0"/>
              <a:t> </a:t>
            </a:r>
            <a:r>
              <a:rPr lang="en-US" dirty="0"/>
              <a:t>is expressed as a function of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 smtClean="0">
                <a:sym typeface="Symbol"/>
              </a:rPr>
              <a:t>… neither variable is expressed as a function of the other</a:t>
            </a:r>
          </a:p>
        </p:txBody>
      </p:sp>
    </p:spTree>
    <p:extLst>
      <p:ext uri="{BB962C8B-B14F-4D97-AF65-F5344CB8AC3E}">
        <p14:creationId xmlns:p14="http://schemas.microsoft.com/office/powerpoint/2010/main" val="3074085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05800" y="6092142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S4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56316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05800" y="6092142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S5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56316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05800" y="6092142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S6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56316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05800" y="6092142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S7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184960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05800" y="6092142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S8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56316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29600" y="6092142"/>
            <a:ext cx="76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S10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56316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Classroom Experience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609600"/>
            <a:ext cx="8839200" cy="6019800"/>
          </a:xfrm>
        </p:spPr>
        <p:txBody>
          <a:bodyPr/>
          <a:lstStyle/>
          <a:p>
            <a:r>
              <a:rPr lang="en-US" dirty="0" smtClean="0"/>
              <a:t>Strong buy-in from students</a:t>
            </a:r>
          </a:p>
          <a:p>
            <a:r>
              <a:rPr lang="en-US" dirty="0" smtClean="0"/>
              <a:t>Those with strongest math prep sometimes object to intellectual demands</a:t>
            </a:r>
          </a:p>
          <a:p>
            <a:r>
              <a:rPr lang="en-US" dirty="0" smtClean="0"/>
              <a:t>Many positive comments such as </a:t>
            </a:r>
          </a:p>
          <a:p>
            <a:pPr marL="347663" lvl="1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400" i="1" dirty="0" smtClean="0"/>
              <a:t>I </a:t>
            </a:r>
            <a:r>
              <a:rPr lang="en-US" sz="2400" i="1" dirty="0"/>
              <a:t>am usually awful at math but I really </a:t>
            </a:r>
            <a:r>
              <a:rPr lang="en-US" sz="2400" i="1" dirty="0" smtClean="0"/>
              <a:t>understood this course</a:t>
            </a:r>
          </a:p>
          <a:p>
            <a:pPr marL="347663" lvl="1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400" i="1" dirty="0" smtClean="0"/>
              <a:t>First </a:t>
            </a:r>
            <a:r>
              <a:rPr lang="en-US" sz="2400" i="1" dirty="0"/>
              <a:t>time I actually enjoyed a math </a:t>
            </a:r>
            <a:r>
              <a:rPr lang="en-US" sz="2400" i="1" dirty="0" smtClean="0"/>
              <a:t>course</a:t>
            </a:r>
          </a:p>
          <a:p>
            <a:pPr marL="347663" lvl="1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400" i="1" dirty="0" smtClean="0"/>
              <a:t>I </a:t>
            </a:r>
            <a:r>
              <a:rPr lang="en-US" sz="2400" i="1" dirty="0"/>
              <a:t>was dreading math </a:t>
            </a:r>
            <a:r>
              <a:rPr lang="en-US" sz="2400" i="1" dirty="0" smtClean="0"/>
              <a:t>but this </a:t>
            </a:r>
            <a:r>
              <a:rPr lang="en-US" sz="2400" i="1" dirty="0"/>
              <a:t>turned out to be one of my favorite courses</a:t>
            </a:r>
            <a:r>
              <a:rPr lang="en-US" sz="2400" i="1" dirty="0" smtClean="0"/>
              <a:t>.</a:t>
            </a:r>
          </a:p>
          <a:p>
            <a:r>
              <a:rPr lang="en-US" dirty="0" smtClean="0"/>
              <a:t>Feasible to cover the entire story (thru revised logistic growth) in 14 week 3 cr. course, but very </a:t>
            </a:r>
            <a:r>
              <a:rPr lang="en-US" u="sng" dirty="0" smtClean="0"/>
              <a:t>rushed – no time for term projects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4093771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Wrap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There is a lot more to say about this curriculum, though possibly not as much more as I have said in print (to paraphrase Paul </a:t>
            </a:r>
            <a:r>
              <a:rPr lang="en-US" dirty="0" err="1" smtClean="0"/>
              <a:t>Halmos</a:t>
            </a:r>
            <a:r>
              <a:rPr lang="en-US" dirty="0" smtClean="0"/>
              <a:t>).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Links to references are on the webpage, and included on the next slide for future reference.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Thanks for participating.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976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00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609600"/>
            <a:ext cx="8839200" cy="62484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u="sng" dirty="0"/>
              <a:t>Essays about the EMM curriculum </a:t>
            </a:r>
            <a:r>
              <a:rPr lang="en-US" u="sng" dirty="0" smtClean="0"/>
              <a:t>Concept</a:t>
            </a:r>
          </a:p>
          <a:p>
            <a:r>
              <a:rPr lang="en-US" dirty="0" smtClean="0"/>
              <a:t>“</a:t>
            </a:r>
            <a:r>
              <a:rPr lang="en-US" dirty="0"/>
              <a:t>Elementary Math Models: College Algebra Topics and a Liberal Arts Approach,” </a:t>
            </a:r>
            <a:r>
              <a:rPr lang="en-US" sz="2600" dirty="0"/>
              <a:t>Chapter 32 in Nancy Baxter Hastings et al, </a:t>
            </a:r>
            <a:r>
              <a:rPr lang="en-US" sz="2600" dirty="0" err="1"/>
              <a:t>eds</a:t>
            </a:r>
            <a:r>
              <a:rPr lang="en-US" sz="2600" dirty="0"/>
              <a:t>, A Fresh Start for Collegiate Mathematics: Rethinking the Courses below Calculus, MAA, Washington DC, 2006, pp 304-309.   (See page 304</a:t>
            </a:r>
            <a:r>
              <a:rPr lang="en-US" sz="2600" dirty="0" smtClean="0"/>
              <a:t>)</a:t>
            </a:r>
            <a:br>
              <a:rPr lang="en-US" sz="2600" dirty="0" smtClean="0"/>
            </a:br>
            <a:r>
              <a:rPr lang="en-US" dirty="0" smtClean="0"/>
              <a:t>                                     </a:t>
            </a:r>
            <a:r>
              <a:rPr lang="en-US" sz="2000" dirty="0" smtClean="0"/>
              <a:t>(</a:t>
            </a:r>
            <a:r>
              <a:rPr lang="en-US" sz="2000" dirty="0">
                <a:hlinkClick r:id="rId2"/>
              </a:rPr>
              <a:t>https://maa.org/sites/default/files/pdf/pubs/books/members/NTE69.pdf</a:t>
            </a:r>
            <a:r>
              <a:rPr lang="en-US" sz="2900" dirty="0" smtClean="0"/>
              <a:t>)</a:t>
            </a:r>
            <a:endParaRPr lang="en-US" sz="2900" dirty="0"/>
          </a:p>
          <a:p>
            <a:r>
              <a:rPr lang="en-US" dirty="0"/>
              <a:t>Entry Level College Mathematics: Algebra or Modeling: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AMATYC</a:t>
            </a:r>
            <a:r>
              <a:rPr lang="en-US" dirty="0"/>
              <a:t>  Review  Article Spring 2003  </a:t>
            </a:r>
            <a:r>
              <a:rPr lang="en-US" sz="2000" dirty="0"/>
              <a:t>(</a:t>
            </a:r>
            <a:r>
              <a:rPr lang="en-US" sz="2000" dirty="0">
                <a:hlinkClick r:id="rId3"/>
              </a:rPr>
              <a:t>http://</a:t>
            </a:r>
            <a:r>
              <a:rPr lang="en-US" sz="2000" dirty="0" smtClean="0">
                <a:hlinkClick r:id="rId3"/>
              </a:rPr>
              <a:t>emm2e.info/workshopSE/amatycemm.pdf</a:t>
            </a:r>
            <a:r>
              <a:rPr lang="en-US" sz="2000" dirty="0"/>
              <a:t>)</a:t>
            </a:r>
            <a:endParaRPr lang="en-US" sz="2000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Slides based </a:t>
            </a:r>
            <a:r>
              <a:rPr lang="en-US" dirty="0"/>
              <a:t>on the article </a:t>
            </a:r>
            <a:r>
              <a:rPr lang="en-US" dirty="0" smtClean="0"/>
              <a:t>      </a:t>
            </a:r>
            <a:r>
              <a:rPr lang="en-US" sz="2000" dirty="0" smtClean="0"/>
              <a:t>(</a:t>
            </a:r>
            <a:r>
              <a:rPr lang="en-US" sz="2000" dirty="0">
                <a:hlinkClick r:id="rId4"/>
              </a:rPr>
              <a:t>http://</a:t>
            </a:r>
            <a:r>
              <a:rPr lang="en-US" sz="2000" dirty="0" smtClean="0">
                <a:hlinkClick r:id="rId4"/>
              </a:rPr>
              <a:t>emm2e.info/workshopSE/models &amp; algebra slides.pdf</a:t>
            </a:r>
            <a:r>
              <a:rPr lang="en-US" sz="2000" dirty="0"/>
              <a:t>)</a:t>
            </a:r>
            <a:endParaRPr lang="en-US" sz="2000" dirty="0" smtClean="0"/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/>
              <a:t>Preface </a:t>
            </a:r>
            <a:r>
              <a:rPr lang="en-US" dirty="0"/>
              <a:t>to EMM </a:t>
            </a:r>
            <a:r>
              <a:rPr lang="en-US" dirty="0" smtClean="0"/>
              <a:t>text                         </a:t>
            </a:r>
            <a:r>
              <a:rPr lang="en-US" sz="2000" dirty="0" smtClean="0"/>
              <a:t>(</a:t>
            </a:r>
            <a:r>
              <a:rPr lang="en-US" sz="2000" dirty="0">
                <a:hlinkClick r:id="rId5"/>
              </a:rPr>
              <a:t>http://</a:t>
            </a:r>
            <a:r>
              <a:rPr lang="en-US" sz="2000" dirty="0" smtClean="0">
                <a:hlinkClick r:id="rId5"/>
              </a:rPr>
              <a:t>emm2e.info/workshopSE/preface </a:t>
            </a:r>
            <a:r>
              <a:rPr lang="en-US" sz="2000" dirty="0">
                <a:hlinkClick r:id="rId5"/>
              </a:rPr>
              <a:t>from </a:t>
            </a:r>
            <a:r>
              <a:rPr lang="en-US" sz="2000" dirty="0" err="1">
                <a:hlinkClick r:id="rId5"/>
              </a:rPr>
              <a:t>ams</a:t>
            </a:r>
            <a:r>
              <a:rPr lang="en-US" sz="2000" dirty="0">
                <a:hlinkClick r:id="rId5"/>
              </a:rPr>
              <a:t> </a:t>
            </a:r>
            <a:r>
              <a:rPr lang="en-US" sz="2000" dirty="0" smtClean="0">
                <a:hlinkClick r:id="rId5"/>
              </a:rPr>
              <a:t>page.pdf</a:t>
            </a:r>
            <a:r>
              <a:rPr lang="en-US" sz="2000" dirty="0" smtClean="0"/>
              <a:t>)</a:t>
            </a:r>
            <a:r>
              <a:rPr lang="en-US" dirty="0"/>
              <a:t/>
            </a:r>
            <a:br>
              <a:rPr lang="en-US" dirty="0"/>
            </a:br>
            <a:endParaRPr lang="en-US" dirty="0" smtClean="0"/>
          </a:p>
          <a:p>
            <a:pPr marL="0" indent="0">
              <a:buNone/>
            </a:pPr>
            <a:r>
              <a:rPr lang="en-US" u="sng" dirty="0" smtClean="0"/>
              <a:t>Papers </a:t>
            </a:r>
            <a:r>
              <a:rPr lang="en-US" u="sng" dirty="0"/>
              <a:t>about Refined Logistic Growth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    (</a:t>
            </a:r>
            <a:r>
              <a:rPr lang="en-US" dirty="0"/>
              <a:t>accessible to MAA members by logging </a:t>
            </a:r>
            <a:r>
              <a:rPr lang="en-US" dirty="0" smtClean="0"/>
              <a:t>in at </a:t>
            </a:r>
            <a:r>
              <a:rPr lang="en-US" dirty="0"/>
              <a:t>MAA.org</a:t>
            </a:r>
            <a:r>
              <a:rPr lang="en-US" dirty="0" smtClean="0"/>
              <a:t>)</a:t>
            </a:r>
          </a:p>
          <a:p>
            <a:r>
              <a:rPr lang="en-US" i="1" dirty="0"/>
              <a:t> Improved Approaches to Discrete and Continuous Logistic Growth</a:t>
            </a:r>
            <a:r>
              <a:rPr lang="en-US" dirty="0"/>
              <a:t>, </a:t>
            </a:r>
            <a:r>
              <a:rPr lang="en-US" sz="2600" dirty="0"/>
              <a:t>PRIMUS, 33:2, 107-122, 2023.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                                        </a:t>
            </a:r>
            <a:r>
              <a:rPr lang="en-US" sz="2000" dirty="0"/>
              <a:t>(</a:t>
            </a:r>
            <a:r>
              <a:rPr lang="en-US" sz="2000" dirty="0">
                <a:hlinkClick r:id="rId6"/>
              </a:rPr>
              <a:t>https://www.tandfonline.com/doi/full/10.1080/10511970.2022.2040664</a:t>
            </a:r>
            <a:r>
              <a:rPr lang="en-US" sz="2000" dirty="0"/>
              <a:t>)</a:t>
            </a:r>
            <a:endParaRPr lang="en-US" dirty="0"/>
          </a:p>
          <a:p>
            <a:r>
              <a:rPr lang="en-US" i="1" dirty="0" err="1" smtClean="0"/>
              <a:t>Verhulst</a:t>
            </a:r>
            <a:r>
              <a:rPr lang="en-US" i="1" dirty="0" smtClean="0"/>
              <a:t> Discrete Logistic </a:t>
            </a:r>
            <a:r>
              <a:rPr lang="en-US" i="1" dirty="0"/>
              <a:t>Growth</a:t>
            </a:r>
            <a:r>
              <a:rPr lang="en-US" dirty="0"/>
              <a:t>, </a:t>
            </a:r>
            <a:r>
              <a:rPr lang="en-US" sz="2600" dirty="0"/>
              <a:t>Mathematics Magazine, 96:3, 244-258, 2023</a:t>
            </a:r>
            <a:r>
              <a:rPr lang="en-US" dirty="0" smtClean="0"/>
              <a:t>.                      </a:t>
            </a:r>
            <a:br>
              <a:rPr lang="en-US" dirty="0" smtClean="0"/>
            </a:br>
            <a:r>
              <a:rPr lang="en-US" dirty="0" smtClean="0"/>
              <a:t>                                         </a:t>
            </a:r>
            <a:r>
              <a:rPr lang="en-US" sz="2000" dirty="0" smtClean="0"/>
              <a:t>(</a:t>
            </a:r>
            <a:r>
              <a:rPr lang="en-US" sz="2000" dirty="0" smtClean="0">
                <a:hlinkClick r:id="rId7"/>
              </a:rPr>
              <a:t>https://www.tandfonline.com/doi/full/10.1080/0025570X.2023.2199676</a:t>
            </a:r>
            <a:r>
              <a:rPr lang="en-US" sz="2000" dirty="0"/>
              <a:t>)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802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55991</TotalTime>
  <Words>1733</Words>
  <Application>Microsoft Office PowerPoint</Application>
  <PresentationFormat>On-screen Show (4:3)</PresentationFormat>
  <Paragraphs>244</Paragraphs>
  <Slides>37</Slides>
  <Notes>31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Office Theme</vt:lpstr>
      <vt:lpstr>Elementary Math Models: A hybrid alternative to standard general education math courses</vt:lpstr>
      <vt:lpstr>Outline</vt:lpstr>
      <vt:lpstr>Standard Courses</vt:lpstr>
      <vt:lpstr>College Algebra</vt:lpstr>
      <vt:lpstr>Liberal Arts Math</vt:lpstr>
      <vt:lpstr>Quantitative Literacy</vt:lpstr>
      <vt:lpstr>Synthesis</vt:lpstr>
      <vt:lpstr>Course Goals</vt:lpstr>
      <vt:lpstr>(Some) Design Features</vt:lpstr>
      <vt:lpstr>The Math Story</vt:lpstr>
      <vt:lpstr>Discrete Models</vt:lpstr>
      <vt:lpstr>Model Development and Use</vt:lpstr>
      <vt:lpstr>Progression of Model Types</vt:lpstr>
      <vt:lpstr>Motivating The Progression</vt:lpstr>
      <vt:lpstr>Structural Analysis Example</vt:lpstr>
      <vt:lpstr>Example continued</vt:lpstr>
      <vt:lpstr>Beautiful Evolution of Core Progression</vt:lpstr>
      <vt:lpstr>Side Comment</vt:lpstr>
      <vt:lpstr>Technology</vt:lpstr>
      <vt:lpstr>PowerPoint Presentation</vt:lpstr>
      <vt:lpstr>Interlude 1:  Fitting Model to Data  Activity (Time Permitting)</vt:lpstr>
      <vt:lpstr>SPOILER ALERT</vt:lpstr>
      <vt:lpstr>PowerPoint Presentation</vt:lpstr>
      <vt:lpstr>Pedagogy</vt:lpstr>
      <vt:lpstr>Pattern to Functional Equation Demo</vt:lpstr>
      <vt:lpstr>Homework Assignment</vt:lpstr>
      <vt:lpstr>Interlude 2:  Clicker Questions (Time Permitting)</vt:lpstr>
      <vt:lpstr>A group of students is analyzing a technique for purifying a water tank.  They repeatedly drain out 90% of the water and replace that with pure water.  In their model, n represents the number of times the water is drained and replaced, and p is the amount of contaminants that remain in the tank.  According to their calculations                             p=400∙〖0.9〗^n+100 (1-〖0.9〗^n)/0.1. In this equation  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Classroom Experience</vt:lpstr>
      <vt:lpstr>Wrap Up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Elementary Math Models: A hybrid alternative standard general education math courses</dc:title>
  <dc:creator>kalmanNoDom</dc:creator>
  <cp:lastModifiedBy>dan kalman</cp:lastModifiedBy>
  <cp:revision>107</cp:revision>
  <cp:lastPrinted>2025-02-23T01:03:44Z</cp:lastPrinted>
  <dcterms:created xsi:type="dcterms:W3CDTF">2006-08-16T00:00:00Z</dcterms:created>
  <dcterms:modified xsi:type="dcterms:W3CDTF">2025-03-14T18:56:00Z</dcterms:modified>
</cp:coreProperties>
</file>