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305" r:id="rId4"/>
    <p:sldId id="258" r:id="rId5"/>
    <p:sldId id="259" r:id="rId6"/>
    <p:sldId id="284" r:id="rId7"/>
    <p:sldId id="260" r:id="rId8"/>
    <p:sldId id="306" r:id="rId9"/>
    <p:sldId id="307" r:id="rId10"/>
    <p:sldId id="308" r:id="rId11"/>
    <p:sldId id="261" r:id="rId12"/>
    <p:sldId id="263" r:id="rId13"/>
    <p:sldId id="309" r:id="rId14"/>
    <p:sldId id="310" r:id="rId15"/>
    <p:sldId id="264" r:id="rId16"/>
    <p:sldId id="318" r:id="rId17"/>
    <p:sldId id="311" r:id="rId18"/>
    <p:sldId id="314" r:id="rId19"/>
    <p:sldId id="315" r:id="rId20"/>
    <p:sldId id="317" r:id="rId21"/>
    <p:sldId id="316" r:id="rId22"/>
    <p:sldId id="270" r:id="rId23"/>
    <p:sldId id="312" r:id="rId24"/>
    <p:sldId id="272" r:id="rId25"/>
    <p:sldId id="273" r:id="rId26"/>
    <p:sldId id="274" r:id="rId27"/>
    <p:sldId id="275" r:id="rId28"/>
    <p:sldId id="276" r:id="rId29"/>
    <p:sldId id="277" r:id="rId30"/>
    <p:sldId id="278" r:id="rId31"/>
    <p:sldId id="285" r:id="rId32"/>
    <p:sldId id="321" r:id="rId33"/>
    <p:sldId id="320" r:id="rId34"/>
    <p:sldId id="279" r:id="rId35"/>
    <p:sldId id="286" r:id="rId36"/>
    <p:sldId id="323" r:id="rId37"/>
    <p:sldId id="296" r:id="rId38"/>
    <p:sldId id="297" r:id="rId39"/>
    <p:sldId id="298" r:id="rId40"/>
    <p:sldId id="304" r:id="rId41"/>
    <p:sldId id="299" r:id="rId42"/>
    <p:sldId id="302" r:id="rId43"/>
    <p:sldId id="288" r:id="rId44"/>
    <p:sldId id="313" r:id="rId45"/>
    <p:sldId id="289" r:id="rId46"/>
    <p:sldId id="290" r:id="rId47"/>
    <p:sldId id="291" r:id="rId48"/>
    <p:sldId id="319"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09E5A2-5337-4B3F-9D61-D723A9DFDF08}">
          <p14:sldIdLst>
            <p14:sldId id="256"/>
            <p14:sldId id="257"/>
            <p14:sldId id="305"/>
            <p14:sldId id="258"/>
            <p14:sldId id="259"/>
            <p14:sldId id="284"/>
            <p14:sldId id="260"/>
            <p14:sldId id="306"/>
            <p14:sldId id="307"/>
            <p14:sldId id="308"/>
            <p14:sldId id="261"/>
            <p14:sldId id="263"/>
            <p14:sldId id="309"/>
            <p14:sldId id="310"/>
            <p14:sldId id="264"/>
            <p14:sldId id="318"/>
            <p14:sldId id="311"/>
            <p14:sldId id="314"/>
            <p14:sldId id="315"/>
            <p14:sldId id="317"/>
            <p14:sldId id="316"/>
            <p14:sldId id="270"/>
            <p14:sldId id="312"/>
            <p14:sldId id="272"/>
            <p14:sldId id="273"/>
            <p14:sldId id="274"/>
            <p14:sldId id="275"/>
            <p14:sldId id="276"/>
            <p14:sldId id="277"/>
            <p14:sldId id="278"/>
            <p14:sldId id="285"/>
            <p14:sldId id="321"/>
            <p14:sldId id="320"/>
            <p14:sldId id="279"/>
            <p14:sldId id="286"/>
            <p14:sldId id="323"/>
            <p14:sldId id="296"/>
            <p14:sldId id="297"/>
            <p14:sldId id="298"/>
            <p14:sldId id="304"/>
            <p14:sldId id="299"/>
            <p14:sldId id="302"/>
            <p14:sldId id="288"/>
            <p14:sldId id="313"/>
            <p14:sldId id="289"/>
            <p14:sldId id="290"/>
            <p14:sldId id="291"/>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0" autoAdjust="0"/>
    <p:restoredTop sz="94660"/>
  </p:normalViewPr>
  <p:slideViewPr>
    <p:cSldViewPr>
      <p:cViewPr varScale="1">
        <p:scale>
          <a:sx n="66" d="100"/>
          <a:sy n="66" d="100"/>
        </p:scale>
        <p:origin x="-912"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CCB1587-4EDB-477F-A7DC-590900B2C1A3}" type="datetimeFigureOut">
              <a:rPr lang="en-US" smtClean="0"/>
              <a:t>1/31/2025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0608092-288B-4615-A23B-470B498BE071}" type="slidenum">
              <a:rPr lang="en-US" smtClean="0"/>
              <a:t>‹#›</a:t>
            </a:fld>
            <a:endParaRPr lang="en-US"/>
          </a:p>
        </p:txBody>
      </p:sp>
    </p:spTree>
    <p:extLst>
      <p:ext uri="{BB962C8B-B14F-4D97-AF65-F5344CB8AC3E}">
        <p14:creationId xmlns:p14="http://schemas.microsoft.com/office/powerpoint/2010/main" val="11401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76ED835-3D22-4B78-AD00-446A83D27AA7}" type="datetimeFigureOut">
              <a:rPr lang="en-US" smtClean="0"/>
              <a:t>1/31/2025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56BC27A-53EF-4E72-96CA-0D913E6D48E5}" type="slidenum">
              <a:rPr lang="en-US" smtClean="0"/>
              <a:t>‹#›</a:t>
            </a:fld>
            <a:endParaRPr lang="en-US"/>
          </a:p>
        </p:txBody>
      </p:sp>
    </p:spTree>
    <p:extLst>
      <p:ext uri="{BB962C8B-B14F-4D97-AF65-F5344CB8AC3E}">
        <p14:creationId xmlns:p14="http://schemas.microsoft.com/office/powerpoint/2010/main" val="328200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a:t>
            </a:fld>
            <a:endParaRPr lang="en-US"/>
          </a:p>
        </p:txBody>
      </p:sp>
    </p:spTree>
    <p:extLst>
      <p:ext uri="{BB962C8B-B14F-4D97-AF65-F5344CB8AC3E}">
        <p14:creationId xmlns:p14="http://schemas.microsoft.com/office/powerpoint/2010/main" val="51072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11</a:t>
            </a:fld>
            <a:endParaRPr lang="en-US"/>
          </a:p>
        </p:txBody>
      </p:sp>
    </p:spTree>
    <p:extLst>
      <p:ext uri="{BB962C8B-B14F-4D97-AF65-F5344CB8AC3E}">
        <p14:creationId xmlns:p14="http://schemas.microsoft.com/office/powerpoint/2010/main" val="176608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12</a:t>
            </a:fld>
            <a:endParaRPr lang="en-US"/>
          </a:p>
        </p:txBody>
      </p:sp>
    </p:spTree>
    <p:extLst>
      <p:ext uri="{BB962C8B-B14F-4D97-AF65-F5344CB8AC3E}">
        <p14:creationId xmlns:p14="http://schemas.microsoft.com/office/powerpoint/2010/main" val="55261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13</a:t>
            </a:fld>
            <a:endParaRPr lang="en-US"/>
          </a:p>
        </p:txBody>
      </p:sp>
    </p:spTree>
    <p:extLst>
      <p:ext uri="{BB962C8B-B14F-4D97-AF65-F5344CB8AC3E}">
        <p14:creationId xmlns:p14="http://schemas.microsoft.com/office/powerpoint/2010/main" val="55261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14</a:t>
            </a:fld>
            <a:endParaRPr lang="en-US"/>
          </a:p>
        </p:txBody>
      </p:sp>
    </p:spTree>
    <p:extLst>
      <p:ext uri="{BB962C8B-B14F-4D97-AF65-F5344CB8AC3E}">
        <p14:creationId xmlns:p14="http://schemas.microsoft.com/office/powerpoint/2010/main" val="55261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15</a:t>
            </a:fld>
            <a:endParaRPr lang="en-US"/>
          </a:p>
        </p:txBody>
      </p:sp>
    </p:spTree>
    <p:extLst>
      <p:ext uri="{BB962C8B-B14F-4D97-AF65-F5344CB8AC3E}">
        <p14:creationId xmlns:p14="http://schemas.microsoft.com/office/powerpoint/2010/main" val="77133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17</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18</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19</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20</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21</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a:t>
            </a:fld>
            <a:endParaRPr lang="en-US"/>
          </a:p>
        </p:txBody>
      </p:sp>
    </p:spTree>
    <p:extLst>
      <p:ext uri="{BB962C8B-B14F-4D97-AF65-F5344CB8AC3E}">
        <p14:creationId xmlns:p14="http://schemas.microsoft.com/office/powerpoint/2010/main" val="110804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22</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23</a:t>
            </a:fld>
            <a:endParaRPr lang="en-US"/>
          </a:p>
        </p:txBody>
      </p:sp>
    </p:spTree>
    <p:extLst>
      <p:ext uri="{BB962C8B-B14F-4D97-AF65-F5344CB8AC3E}">
        <p14:creationId xmlns:p14="http://schemas.microsoft.com/office/powerpoint/2010/main" val="65797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24</a:t>
            </a:fld>
            <a:endParaRPr lang="en-US"/>
          </a:p>
        </p:txBody>
      </p:sp>
    </p:spTree>
    <p:extLst>
      <p:ext uri="{BB962C8B-B14F-4D97-AF65-F5344CB8AC3E}">
        <p14:creationId xmlns:p14="http://schemas.microsoft.com/office/powerpoint/2010/main" val="308467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25</a:t>
            </a:fld>
            <a:endParaRPr lang="en-US"/>
          </a:p>
        </p:txBody>
      </p:sp>
    </p:spTree>
    <p:extLst>
      <p:ext uri="{BB962C8B-B14F-4D97-AF65-F5344CB8AC3E}">
        <p14:creationId xmlns:p14="http://schemas.microsoft.com/office/powerpoint/2010/main" val="3588008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26</a:t>
            </a:fld>
            <a:endParaRPr lang="en-US"/>
          </a:p>
        </p:txBody>
      </p:sp>
    </p:spTree>
    <p:extLst>
      <p:ext uri="{BB962C8B-B14F-4D97-AF65-F5344CB8AC3E}">
        <p14:creationId xmlns:p14="http://schemas.microsoft.com/office/powerpoint/2010/main" val="174565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27</a:t>
            </a:fld>
            <a:endParaRPr lang="en-US"/>
          </a:p>
        </p:txBody>
      </p:sp>
    </p:spTree>
    <p:extLst>
      <p:ext uri="{BB962C8B-B14F-4D97-AF65-F5344CB8AC3E}">
        <p14:creationId xmlns:p14="http://schemas.microsoft.com/office/powerpoint/2010/main" val="236804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28</a:t>
            </a:fld>
            <a:endParaRPr lang="en-US"/>
          </a:p>
        </p:txBody>
      </p:sp>
    </p:spTree>
    <p:extLst>
      <p:ext uri="{BB962C8B-B14F-4D97-AF65-F5344CB8AC3E}">
        <p14:creationId xmlns:p14="http://schemas.microsoft.com/office/powerpoint/2010/main" val="112782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29</a:t>
            </a:fld>
            <a:endParaRPr lang="en-US"/>
          </a:p>
        </p:txBody>
      </p:sp>
    </p:spTree>
    <p:extLst>
      <p:ext uri="{BB962C8B-B14F-4D97-AF65-F5344CB8AC3E}">
        <p14:creationId xmlns:p14="http://schemas.microsoft.com/office/powerpoint/2010/main" val="194732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30</a:t>
            </a:fld>
            <a:endParaRPr lang="en-US"/>
          </a:p>
        </p:txBody>
      </p:sp>
    </p:spTree>
    <p:extLst>
      <p:ext uri="{BB962C8B-B14F-4D97-AF65-F5344CB8AC3E}">
        <p14:creationId xmlns:p14="http://schemas.microsoft.com/office/powerpoint/2010/main" val="341753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34</a:t>
            </a:fld>
            <a:endParaRPr lang="en-US"/>
          </a:p>
        </p:txBody>
      </p:sp>
    </p:spTree>
    <p:extLst>
      <p:ext uri="{BB962C8B-B14F-4D97-AF65-F5344CB8AC3E}">
        <p14:creationId xmlns:p14="http://schemas.microsoft.com/office/powerpoint/2010/main" val="199151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a:t>
            </a:fld>
            <a:endParaRPr lang="en-US"/>
          </a:p>
        </p:txBody>
      </p:sp>
    </p:spTree>
    <p:extLst>
      <p:ext uri="{BB962C8B-B14F-4D97-AF65-F5344CB8AC3E}">
        <p14:creationId xmlns:p14="http://schemas.microsoft.com/office/powerpoint/2010/main" val="4101235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BC27A-53EF-4E72-96CA-0D913E6D48E5}" type="slidenum">
              <a:rPr lang="en-US" smtClean="0"/>
              <a:t>36</a:t>
            </a:fld>
            <a:endParaRPr lang="en-US"/>
          </a:p>
        </p:txBody>
      </p:sp>
    </p:spTree>
    <p:extLst>
      <p:ext uri="{BB962C8B-B14F-4D97-AF65-F5344CB8AC3E}">
        <p14:creationId xmlns:p14="http://schemas.microsoft.com/office/powerpoint/2010/main" val="199151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37</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38</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39</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40</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41</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42</a:t>
            </a:fld>
            <a:endParaRPr lang="en-US"/>
          </a:p>
        </p:txBody>
      </p:sp>
    </p:spTree>
    <p:extLst>
      <p:ext uri="{BB962C8B-B14F-4D97-AF65-F5344CB8AC3E}">
        <p14:creationId xmlns:p14="http://schemas.microsoft.com/office/powerpoint/2010/main" val="1841009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43</a:t>
            </a:fld>
            <a:endParaRPr lang="en-US"/>
          </a:p>
        </p:txBody>
      </p:sp>
    </p:spTree>
    <p:extLst>
      <p:ext uri="{BB962C8B-B14F-4D97-AF65-F5344CB8AC3E}">
        <p14:creationId xmlns:p14="http://schemas.microsoft.com/office/powerpoint/2010/main" val="2291510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44</a:t>
            </a:fld>
            <a:endParaRPr lang="en-US"/>
          </a:p>
        </p:txBody>
      </p:sp>
    </p:spTree>
    <p:extLst>
      <p:ext uri="{BB962C8B-B14F-4D97-AF65-F5344CB8AC3E}">
        <p14:creationId xmlns:p14="http://schemas.microsoft.com/office/powerpoint/2010/main" val="2291510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45</a:t>
            </a:fld>
            <a:endParaRPr lang="en-US"/>
          </a:p>
        </p:txBody>
      </p:sp>
    </p:spTree>
    <p:extLst>
      <p:ext uri="{BB962C8B-B14F-4D97-AF65-F5344CB8AC3E}">
        <p14:creationId xmlns:p14="http://schemas.microsoft.com/office/powerpoint/2010/main" val="411746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4</a:t>
            </a:fld>
            <a:endParaRPr lang="en-US"/>
          </a:p>
        </p:txBody>
      </p:sp>
    </p:spTree>
    <p:extLst>
      <p:ext uri="{BB962C8B-B14F-4D97-AF65-F5344CB8AC3E}">
        <p14:creationId xmlns:p14="http://schemas.microsoft.com/office/powerpoint/2010/main" val="410123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5</a:t>
            </a:fld>
            <a:endParaRPr lang="en-US"/>
          </a:p>
        </p:txBody>
      </p:sp>
    </p:spTree>
    <p:extLst>
      <p:ext uri="{BB962C8B-B14F-4D97-AF65-F5344CB8AC3E}">
        <p14:creationId xmlns:p14="http://schemas.microsoft.com/office/powerpoint/2010/main" val="310096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7</a:t>
            </a:fld>
            <a:endParaRPr lang="en-US"/>
          </a:p>
        </p:txBody>
      </p:sp>
    </p:spTree>
    <p:extLst>
      <p:ext uri="{BB962C8B-B14F-4D97-AF65-F5344CB8AC3E}">
        <p14:creationId xmlns:p14="http://schemas.microsoft.com/office/powerpoint/2010/main" val="6753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8</a:t>
            </a:fld>
            <a:endParaRPr lang="en-US"/>
          </a:p>
        </p:txBody>
      </p:sp>
    </p:spTree>
    <p:extLst>
      <p:ext uri="{BB962C8B-B14F-4D97-AF65-F5344CB8AC3E}">
        <p14:creationId xmlns:p14="http://schemas.microsoft.com/office/powerpoint/2010/main" val="67537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9</a:t>
            </a:fld>
            <a:endParaRPr lang="en-US"/>
          </a:p>
        </p:txBody>
      </p:sp>
    </p:spTree>
    <p:extLst>
      <p:ext uri="{BB962C8B-B14F-4D97-AF65-F5344CB8AC3E}">
        <p14:creationId xmlns:p14="http://schemas.microsoft.com/office/powerpoint/2010/main" val="67537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BC27A-53EF-4E72-96CA-0D913E6D48E5}" type="slidenum">
              <a:rPr lang="en-US" smtClean="0"/>
              <a:t>10</a:t>
            </a:fld>
            <a:endParaRPr lang="en-US"/>
          </a:p>
        </p:txBody>
      </p:sp>
    </p:spTree>
    <p:extLst>
      <p:ext uri="{BB962C8B-B14F-4D97-AF65-F5344CB8AC3E}">
        <p14:creationId xmlns:p14="http://schemas.microsoft.com/office/powerpoint/2010/main" val="67537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mm2e.info/workshop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0/10511970.2022.204066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org/10.1080/0025570X.2023.219967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mm2e.info/workshopSE/amatycemm.pdf" TargetMode="External"/><Relationship Id="rId7" Type="http://schemas.openxmlformats.org/officeDocument/2006/relationships/hyperlink" Target="https://www.tandfonline.com/doi/full/10.1080/0025570X.2023.2199676" TargetMode="External"/><Relationship Id="rId2" Type="http://schemas.openxmlformats.org/officeDocument/2006/relationships/hyperlink" Target="https://maa.org/sites/default/files/pdf/pubs/books/members/NTE69.pdf" TargetMode="External"/><Relationship Id="rId1" Type="http://schemas.openxmlformats.org/officeDocument/2006/relationships/slideLayout" Target="../slideLayouts/slideLayout2.xml"/><Relationship Id="rId6" Type="http://schemas.openxmlformats.org/officeDocument/2006/relationships/hyperlink" Target="https://www.tandfonline.com/doi/full/10.1080/10511970.2022.2040664" TargetMode="External"/><Relationship Id="rId5" Type="http://schemas.openxmlformats.org/officeDocument/2006/relationships/hyperlink" Target="http://emm2e.info/workshop/preface%20from%20ams%20page.pdf" TargetMode="External"/><Relationship Id="rId4" Type="http://schemas.openxmlformats.org/officeDocument/2006/relationships/hyperlink" Target="http://emm2e.info/workshop/models%20&amp;%20algebra%20slides.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752600"/>
          </a:xfrm>
        </p:spPr>
        <p:txBody>
          <a:bodyPr>
            <a:normAutofit fontScale="90000"/>
          </a:bodyPr>
          <a:lstStyle/>
          <a:p>
            <a:r>
              <a:rPr lang="en-US" dirty="0"/>
              <a:t>Elementary Math Models: A hybrid alternative </a:t>
            </a:r>
            <a:r>
              <a:rPr lang="en-US" dirty="0" smtClean="0"/>
              <a:t>to standard general education math courses</a:t>
            </a:r>
            <a:endParaRPr lang="en-US" dirty="0"/>
          </a:p>
        </p:txBody>
      </p:sp>
      <p:sp>
        <p:nvSpPr>
          <p:cNvPr id="3" name="Subtitle 2"/>
          <p:cNvSpPr>
            <a:spLocks noGrp="1"/>
          </p:cNvSpPr>
          <p:nvPr>
            <p:ph type="subTitle" idx="1"/>
          </p:nvPr>
        </p:nvSpPr>
        <p:spPr>
          <a:xfrm>
            <a:off x="1371600" y="2209800"/>
            <a:ext cx="6400800" cy="4038600"/>
          </a:xfrm>
        </p:spPr>
        <p:txBody>
          <a:bodyPr>
            <a:normAutofit/>
          </a:bodyPr>
          <a:lstStyle/>
          <a:p>
            <a:r>
              <a:rPr lang="en-US" dirty="0" smtClean="0">
                <a:solidFill>
                  <a:schemeClr val="tx1"/>
                </a:solidFill>
              </a:rPr>
              <a:t>A workshop presented at the </a:t>
            </a:r>
            <a:r>
              <a:rPr lang="en-US" dirty="0" smtClean="0">
                <a:solidFill>
                  <a:schemeClr val="tx1"/>
                </a:solidFill>
              </a:rPr>
              <a:t>SE </a:t>
            </a:r>
            <a:r>
              <a:rPr lang="en-US" dirty="0" smtClean="0">
                <a:solidFill>
                  <a:schemeClr val="tx1"/>
                </a:solidFill>
              </a:rPr>
              <a:t>MAA </a:t>
            </a:r>
            <a:r>
              <a:rPr lang="en-US" dirty="0" smtClean="0">
                <a:solidFill>
                  <a:schemeClr val="tx1"/>
                </a:solidFill>
              </a:rPr>
              <a:t>section </a:t>
            </a:r>
            <a:r>
              <a:rPr lang="en-US" dirty="0" smtClean="0">
                <a:solidFill>
                  <a:schemeClr val="tx1"/>
                </a:solidFill>
              </a:rPr>
              <a:t>meeting, </a:t>
            </a:r>
            <a:r>
              <a:rPr lang="en-US" dirty="0" smtClean="0">
                <a:solidFill>
                  <a:schemeClr val="tx1"/>
                </a:solidFill>
              </a:rPr>
              <a:t>2/28/2025</a:t>
            </a:r>
            <a:endParaRPr lang="en-US" dirty="0" smtClean="0">
              <a:solidFill>
                <a:schemeClr val="tx1"/>
              </a:solidFill>
            </a:endParaRPr>
          </a:p>
          <a:p>
            <a:endParaRPr lang="en-US" dirty="0">
              <a:solidFill>
                <a:schemeClr val="tx1"/>
              </a:solidFill>
            </a:endParaRPr>
          </a:p>
          <a:p>
            <a:r>
              <a:rPr lang="en-US" dirty="0" smtClean="0">
                <a:solidFill>
                  <a:schemeClr val="tx1"/>
                </a:solidFill>
              </a:rPr>
              <a:t>Dan </a:t>
            </a:r>
            <a:r>
              <a:rPr lang="en-US" dirty="0" smtClean="0">
                <a:solidFill>
                  <a:schemeClr val="tx1"/>
                </a:solidFill>
              </a:rPr>
              <a:t>Kalman</a:t>
            </a:r>
            <a:endParaRPr lang="en-US" dirty="0" smtClean="0">
              <a:solidFill>
                <a:schemeClr val="tx1"/>
              </a:solidFill>
            </a:endParaRPr>
          </a:p>
          <a:p>
            <a:endParaRPr lang="en-US" dirty="0">
              <a:solidFill>
                <a:schemeClr val="tx1"/>
              </a:solidFill>
            </a:endParaRPr>
          </a:p>
          <a:p>
            <a:r>
              <a:rPr lang="en-US" dirty="0" smtClean="0">
                <a:solidFill>
                  <a:schemeClr val="tx1"/>
                </a:solidFill>
              </a:rPr>
              <a:t>Materials at </a:t>
            </a:r>
            <a:r>
              <a:rPr lang="en-US" dirty="0" smtClean="0">
                <a:solidFill>
                  <a:schemeClr val="tx1"/>
                </a:solidFill>
                <a:hlinkClick r:id="rId3"/>
              </a:rPr>
              <a:t>emm2e.info/</a:t>
            </a:r>
            <a:r>
              <a:rPr lang="en-US" dirty="0" err="1" smtClean="0">
                <a:solidFill>
                  <a:schemeClr val="tx1"/>
                </a:solidFill>
                <a:hlinkClick r:id="rId3"/>
              </a:rPr>
              <a:t>workshopSE</a:t>
            </a:r>
            <a:endParaRPr lang="en-US" dirty="0" smtClean="0">
              <a:solidFill>
                <a:schemeClr val="tx1"/>
              </a:solidFill>
            </a:endParaRPr>
          </a:p>
          <a:p>
            <a:endParaRPr lang="en-US" dirty="0"/>
          </a:p>
        </p:txBody>
      </p:sp>
    </p:spTree>
    <p:extLst>
      <p:ext uri="{BB962C8B-B14F-4D97-AF65-F5344CB8AC3E}">
        <p14:creationId xmlns:p14="http://schemas.microsoft.com/office/powerpoint/2010/main" val="96302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8"/>
            <a:ext cx="8229600" cy="762000"/>
          </a:xfrm>
        </p:spPr>
        <p:txBody>
          <a:bodyPr/>
          <a:lstStyle/>
          <a:p>
            <a:r>
              <a:rPr lang="en-US" sz="2800" dirty="0" smtClean="0"/>
              <a:t>Dan’s view of </a:t>
            </a:r>
            <a:r>
              <a:rPr lang="en-US" dirty="0" smtClean="0"/>
              <a:t>Quantitative Literacy</a:t>
            </a:r>
            <a:endParaRPr lang="en-US" dirty="0"/>
          </a:p>
        </p:txBody>
      </p:sp>
      <p:sp>
        <p:nvSpPr>
          <p:cNvPr id="3" name="Content Placeholder 2"/>
          <p:cNvSpPr>
            <a:spLocks noGrp="1"/>
          </p:cNvSpPr>
          <p:nvPr>
            <p:ph idx="1"/>
          </p:nvPr>
        </p:nvSpPr>
        <p:spPr>
          <a:xfrm>
            <a:off x="381000" y="762000"/>
            <a:ext cx="8229600" cy="5791200"/>
          </a:xfrm>
        </p:spPr>
        <p:txBody>
          <a:bodyPr/>
          <a:lstStyle/>
          <a:p>
            <a:r>
              <a:rPr lang="en-US" dirty="0" smtClean="0"/>
              <a:t>Pros: </a:t>
            </a:r>
          </a:p>
          <a:p>
            <a:pPr lvl="1"/>
            <a:r>
              <a:rPr lang="en-US" dirty="0" smtClean="0"/>
              <a:t>Topics have obvious significance in everyday life</a:t>
            </a:r>
          </a:p>
          <a:p>
            <a:pPr lvl="1"/>
            <a:r>
              <a:rPr lang="en-US" dirty="0" smtClean="0"/>
              <a:t>Gen Ed goals RE informed participation in our culture/society</a:t>
            </a:r>
          </a:p>
          <a:p>
            <a:r>
              <a:rPr lang="en-US" dirty="0" smtClean="0"/>
              <a:t>Cons</a:t>
            </a:r>
            <a:r>
              <a:rPr lang="en-US" dirty="0" smtClean="0"/>
              <a:t>: </a:t>
            </a:r>
          </a:p>
          <a:p>
            <a:pPr lvl="1"/>
            <a:r>
              <a:rPr lang="en-US" dirty="0" smtClean="0"/>
              <a:t>Unrealistic to think one course can empower/inspire students to use math tools in life</a:t>
            </a:r>
          </a:p>
          <a:p>
            <a:pPr lvl="1"/>
            <a:r>
              <a:rPr lang="en-US" dirty="0" smtClean="0"/>
              <a:t>Too eclectic</a:t>
            </a:r>
          </a:p>
          <a:p>
            <a:pPr lvl="1"/>
            <a:r>
              <a:rPr lang="en-US" dirty="0" smtClean="0"/>
              <a:t>How many people, even those highly math literate, actually use math as shown in QL class?</a:t>
            </a:r>
          </a:p>
          <a:p>
            <a:pPr lvl="1"/>
            <a:r>
              <a:rPr lang="en-US" u="sng" dirty="0" smtClean="0"/>
              <a:t>Practitioners vs Consumers of math analyses</a:t>
            </a:r>
            <a:endParaRPr lang="en-US" u="sng" dirty="0" smtClean="0"/>
          </a:p>
        </p:txBody>
      </p:sp>
    </p:spTree>
    <p:extLst>
      <p:ext uri="{BB962C8B-B14F-4D97-AF65-F5344CB8AC3E}">
        <p14:creationId xmlns:p14="http://schemas.microsoft.com/office/powerpoint/2010/main" val="6696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4"/>
            <a:ext cx="8229600" cy="685800"/>
          </a:xfrm>
        </p:spPr>
        <p:txBody>
          <a:bodyPr>
            <a:normAutofit fontScale="90000"/>
          </a:bodyPr>
          <a:lstStyle/>
          <a:p>
            <a:r>
              <a:rPr lang="en-US" dirty="0" smtClean="0"/>
              <a:t>Synthesis</a:t>
            </a:r>
            <a:endParaRPr lang="en-US" dirty="0"/>
          </a:p>
        </p:txBody>
      </p:sp>
      <p:sp>
        <p:nvSpPr>
          <p:cNvPr id="3" name="Content Placeholder 2"/>
          <p:cNvSpPr>
            <a:spLocks noGrp="1"/>
          </p:cNvSpPr>
          <p:nvPr>
            <p:ph idx="1"/>
          </p:nvPr>
        </p:nvSpPr>
        <p:spPr>
          <a:xfrm>
            <a:off x="228600" y="685800"/>
            <a:ext cx="8686800" cy="6172200"/>
          </a:xfrm>
        </p:spPr>
        <p:txBody>
          <a:bodyPr>
            <a:normAutofit/>
          </a:bodyPr>
          <a:lstStyle/>
          <a:p>
            <a:r>
              <a:rPr lang="en-US" dirty="0" smtClean="0"/>
              <a:t>Standard courses have distinct goals:</a:t>
            </a:r>
          </a:p>
          <a:p>
            <a:pPr marL="914400" lvl="1" indent="-514350">
              <a:buFont typeface="+mj-lt"/>
              <a:buAutoNum type="alphaLcPeriod"/>
            </a:pPr>
            <a:r>
              <a:rPr lang="en-US" dirty="0" smtClean="0"/>
              <a:t>Polish up math skills for use in other disciplines</a:t>
            </a:r>
          </a:p>
          <a:p>
            <a:pPr marL="914400" lvl="1" indent="-514350">
              <a:buFont typeface="+mj-lt"/>
              <a:buAutoNum type="alphaLcPeriod"/>
            </a:pPr>
            <a:r>
              <a:rPr lang="en-US" dirty="0" smtClean="0"/>
              <a:t>Understand and appreciate the significance of mathematics as a tool, as a mode of analysis/thought, as a component of culture</a:t>
            </a:r>
          </a:p>
          <a:p>
            <a:pPr marL="914400" lvl="1" indent="-514350">
              <a:buFont typeface="+mj-lt"/>
              <a:buAutoNum type="alphaLcPeriod"/>
            </a:pPr>
            <a:r>
              <a:rPr lang="en-US" dirty="0" smtClean="0"/>
              <a:t>Equip students with a minimal command of math methods for informed participation in society</a:t>
            </a:r>
          </a:p>
          <a:p>
            <a:r>
              <a:rPr lang="en-US" dirty="0" smtClean="0"/>
              <a:t>All worthy goals, but are they realistic for one course?  Especially if goals of one type are over-emphasized and others neglected. </a:t>
            </a:r>
          </a:p>
          <a:p>
            <a:r>
              <a:rPr lang="en-US" dirty="0" smtClean="0"/>
              <a:t>Hybridization idea: Combine aspects of all the </a:t>
            </a:r>
            <a:r>
              <a:rPr lang="en-US" u="sng" dirty="0" smtClean="0"/>
              <a:t>above, to reinforce and support each other</a:t>
            </a:r>
            <a:endParaRPr lang="en-US" u="sng" dirty="0"/>
          </a:p>
          <a:p>
            <a:endParaRPr lang="en-US" dirty="0" smtClean="0"/>
          </a:p>
        </p:txBody>
      </p:sp>
    </p:spTree>
    <p:extLst>
      <p:ext uri="{BB962C8B-B14F-4D97-AF65-F5344CB8AC3E}">
        <p14:creationId xmlns:p14="http://schemas.microsoft.com/office/powerpoint/2010/main" val="25334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3"/>
            <a:ext cx="8229600" cy="822767"/>
          </a:xfrm>
        </p:spPr>
        <p:txBody>
          <a:bodyPr/>
          <a:lstStyle/>
          <a:p>
            <a:r>
              <a:rPr lang="en-US" dirty="0" smtClean="0"/>
              <a:t>Goals for Hybrid Coursed</a:t>
            </a:r>
            <a:endParaRPr lang="en-US" dirty="0"/>
          </a:p>
        </p:txBody>
      </p:sp>
      <p:sp>
        <p:nvSpPr>
          <p:cNvPr id="3" name="Content Placeholder 2"/>
          <p:cNvSpPr>
            <a:spLocks noGrp="1"/>
          </p:cNvSpPr>
          <p:nvPr>
            <p:ph idx="1"/>
          </p:nvPr>
        </p:nvSpPr>
        <p:spPr>
          <a:xfrm>
            <a:off x="152400" y="762000"/>
            <a:ext cx="8763000" cy="6019800"/>
          </a:xfrm>
        </p:spPr>
        <p:txBody>
          <a:bodyPr>
            <a:normAutofit lnSpcReduction="10000"/>
          </a:bodyPr>
          <a:lstStyle/>
          <a:p>
            <a:r>
              <a:rPr lang="en-US" dirty="0" smtClean="0"/>
              <a:t>Coherent math story unifying whole course;</a:t>
            </a:r>
            <a:br>
              <a:rPr lang="en-US" dirty="0" smtClean="0"/>
            </a:br>
            <a:r>
              <a:rPr lang="en-US" dirty="0" smtClean="0"/>
              <a:t>development with significant intellectual depth</a:t>
            </a:r>
          </a:p>
          <a:p>
            <a:r>
              <a:rPr lang="en-US" dirty="0" smtClean="0"/>
              <a:t>Demonstrate significance to real world concerns</a:t>
            </a:r>
            <a:endParaRPr lang="en-US" dirty="0" smtClean="0"/>
          </a:p>
          <a:p>
            <a:r>
              <a:rPr lang="en-US" dirty="0" smtClean="0"/>
              <a:t>Demonstrate the power and utility of </a:t>
            </a:r>
            <a:r>
              <a:rPr lang="en-US" dirty="0" smtClean="0"/>
              <a:t>math methods </a:t>
            </a:r>
            <a:r>
              <a:rPr lang="en-US" dirty="0" smtClean="0"/>
              <a:t>(similar to lib arts math)</a:t>
            </a:r>
          </a:p>
          <a:p>
            <a:r>
              <a:rPr lang="en-US" dirty="0" smtClean="0"/>
              <a:t>Improve sophistication as a </a:t>
            </a:r>
            <a:r>
              <a:rPr lang="en-US" u="sng" dirty="0" smtClean="0"/>
              <a:t>consumer</a:t>
            </a:r>
            <a:r>
              <a:rPr lang="en-US" dirty="0" smtClean="0"/>
              <a:t> </a:t>
            </a:r>
            <a:r>
              <a:rPr lang="en-US" dirty="0" smtClean="0"/>
              <a:t>of models based results (not as a </a:t>
            </a:r>
            <a:r>
              <a:rPr lang="en-US" u="sng" dirty="0" smtClean="0"/>
              <a:t>practitioner</a:t>
            </a:r>
            <a:r>
              <a:rPr lang="en-US" dirty="0" smtClean="0"/>
              <a:t> of modeling) (similar to </a:t>
            </a:r>
            <a:r>
              <a:rPr lang="en-US" dirty="0" err="1" smtClean="0"/>
              <a:t>quantitive</a:t>
            </a:r>
            <a:r>
              <a:rPr lang="en-US" dirty="0" smtClean="0"/>
              <a:t> literacy</a:t>
            </a:r>
            <a:r>
              <a:rPr lang="en-US" dirty="0" smtClean="0"/>
              <a:t>.)</a:t>
            </a:r>
            <a:br>
              <a:rPr lang="en-US" dirty="0" smtClean="0"/>
            </a:br>
            <a:r>
              <a:rPr lang="en-US" sz="2400" i="1" dirty="0" smtClean="0"/>
              <a:t>(Example: significance of assumptions)</a:t>
            </a:r>
            <a:endParaRPr lang="en-US" sz="2400" i="1" dirty="0" smtClean="0"/>
          </a:p>
          <a:p>
            <a:r>
              <a:rPr lang="en-US" dirty="0" smtClean="0"/>
              <a:t>Brush </a:t>
            </a:r>
            <a:r>
              <a:rPr lang="en-US" dirty="0" smtClean="0"/>
              <a:t>up on math skills most likely to be encountered in quantitative aspects of courses </a:t>
            </a:r>
            <a:r>
              <a:rPr lang="en-US" u="sng" dirty="0" smtClean="0"/>
              <a:t>outside mathematics </a:t>
            </a:r>
            <a:r>
              <a:rPr lang="en-US" u="sng" dirty="0"/>
              <a:t>(similar to </a:t>
            </a:r>
            <a:r>
              <a:rPr lang="en-US" u="sng" dirty="0" smtClean="0"/>
              <a:t>college algebra)</a:t>
            </a:r>
            <a:endParaRPr lang="en-US" u="sng" dirty="0"/>
          </a:p>
        </p:txBody>
      </p:sp>
    </p:spTree>
    <p:extLst>
      <p:ext uri="{BB962C8B-B14F-4D97-AF65-F5344CB8AC3E}">
        <p14:creationId xmlns:p14="http://schemas.microsoft.com/office/powerpoint/2010/main" val="25309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3"/>
            <a:ext cx="8229600" cy="822767"/>
          </a:xfrm>
        </p:spPr>
        <p:txBody>
          <a:bodyPr/>
          <a:lstStyle/>
          <a:p>
            <a:r>
              <a:rPr lang="en-US" dirty="0" smtClean="0"/>
              <a:t>Overview of New Course Design</a:t>
            </a:r>
            <a:endParaRPr lang="en-US" dirty="0"/>
          </a:p>
        </p:txBody>
      </p:sp>
      <p:sp>
        <p:nvSpPr>
          <p:cNvPr id="3" name="Content Placeholder 2"/>
          <p:cNvSpPr>
            <a:spLocks noGrp="1"/>
          </p:cNvSpPr>
          <p:nvPr>
            <p:ph idx="1"/>
          </p:nvPr>
        </p:nvSpPr>
        <p:spPr>
          <a:xfrm>
            <a:off x="152400" y="762000"/>
            <a:ext cx="8763000" cy="6019800"/>
          </a:xfrm>
        </p:spPr>
        <p:txBody>
          <a:bodyPr>
            <a:normAutofit/>
          </a:bodyPr>
          <a:lstStyle/>
          <a:p>
            <a:r>
              <a:rPr lang="en-US" dirty="0" smtClean="0"/>
              <a:t>Focu</a:t>
            </a:r>
            <a:r>
              <a:rPr lang="en-US" dirty="0" smtClean="0"/>
              <a:t>s on discrete math models (details later)</a:t>
            </a:r>
          </a:p>
          <a:p>
            <a:r>
              <a:rPr lang="en-US" dirty="0" smtClean="0"/>
              <a:t>Examples and exercises with real world meaning; often with real data</a:t>
            </a:r>
          </a:p>
          <a:p>
            <a:r>
              <a:rPr lang="en-US" dirty="0" smtClean="0"/>
              <a:t>Emphasize math that finds natural and useful application in these models</a:t>
            </a:r>
          </a:p>
          <a:p>
            <a:r>
              <a:rPr lang="en-US" dirty="0" smtClean="0"/>
              <a:t>Increasing sophistication and complexity through course</a:t>
            </a:r>
          </a:p>
          <a:p>
            <a:r>
              <a:rPr lang="en-US" dirty="0" smtClean="0"/>
              <a:t>Primary goal: students have in depth engagement in the development, use, strengths, and weaknesses of math models</a:t>
            </a:r>
          </a:p>
          <a:p>
            <a:pPr marL="0" indent="0">
              <a:buNone/>
            </a:pPr>
            <a:r>
              <a:rPr lang="en-US" u="sng" dirty="0" smtClean="0"/>
              <a:t>BUT …</a:t>
            </a:r>
          </a:p>
          <a:p>
            <a:endParaRPr lang="en-US" dirty="0"/>
          </a:p>
        </p:txBody>
      </p:sp>
    </p:spTree>
    <p:extLst>
      <p:ext uri="{BB962C8B-B14F-4D97-AF65-F5344CB8AC3E}">
        <p14:creationId xmlns:p14="http://schemas.microsoft.com/office/powerpoint/2010/main" val="5660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3"/>
            <a:ext cx="8229600" cy="822767"/>
          </a:xfrm>
        </p:spPr>
        <p:txBody>
          <a:bodyPr/>
          <a:lstStyle/>
          <a:p>
            <a:r>
              <a:rPr lang="en-US" dirty="0" smtClean="0"/>
              <a:t>Caveat</a:t>
            </a:r>
            <a:endParaRPr lang="en-US" dirty="0"/>
          </a:p>
        </p:txBody>
      </p:sp>
      <p:sp>
        <p:nvSpPr>
          <p:cNvPr id="3" name="Content Placeholder 2"/>
          <p:cNvSpPr>
            <a:spLocks noGrp="1"/>
          </p:cNvSpPr>
          <p:nvPr>
            <p:ph idx="1"/>
          </p:nvPr>
        </p:nvSpPr>
        <p:spPr>
          <a:xfrm>
            <a:off x="152400" y="762000"/>
            <a:ext cx="8763000" cy="6019800"/>
          </a:xfrm>
        </p:spPr>
        <p:txBody>
          <a:bodyPr>
            <a:normAutofit lnSpcReduction="10000"/>
          </a:bodyPr>
          <a:lstStyle/>
          <a:p>
            <a:r>
              <a:rPr lang="en-US" dirty="0" smtClean="0"/>
              <a:t>This is not a survey course in math modeling</a:t>
            </a:r>
          </a:p>
          <a:p>
            <a:r>
              <a:rPr lang="en-US" dirty="0" smtClean="0"/>
              <a:t>More like a semester-long case study of ONE type of modeling</a:t>
            </a:r>
          </a:p>
          <a:p>
            <a:r>
              <a:rPr lang="en-US" dirty="0" smtClean="0"/>
              <a:t>Illustrates important facets of how modeling works</a:t>
            </a:r>
          </a:p>
          <a:p>
            <a:r>
              <a:rPr lang="en-US" dirty="0" smtClean="0"/>
              <a:t>I hope students will retain a sense of the philosophy/psychology/logic of model based methods, not so that they can make or use models.  But have some general sense of what models are, how and why they can be effective, what possible limitations or critiques should be </a:t>
            </a:r>
            <a:r>
              <a:rPr lang="en-US" u="sng" dirty="0" smtClean="0"/>
              <a:t>kept in mind</a:t>
            </a:r>
          </a:p>
          <a:p>
            <a:endParaRPr lang="en-US" dirty="0"/>
          </a:p>
        </p:txBody>
      </p:sp>
    </p:spTree>
    <p:extLst>
      <p:ext uri="{BB962C8B-B14F-4D97-AF65-F5344CB8AC3E}">
        <p14:creationId xmlns:p14="http://schemas.microsoft.com/office/powerpoint/2010/main" val="41608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8"/>
            <a:ext cx="8229600" cy="584522"/>
          </a:xfrm>
        </p:spPr>
        <p:txBody>
          <a:bodyPr>
            <a:normAutofit fontScale="90000"/>
          </a:bodyPr>
          <a:lstStyle/>
          <a:p>
            <a:r>
              <a:rPr lang="en-US" dirty="0" smtClean="0"/>
              <a:t>Some Specific Design </a:t>
            </a:r>
            <a:r>
              <a:rPr lang="en-US" dirty="0" smtClean="0"/>
              <a:t>Features</a:t>
            </a:r>
            <a:endParaRPr lang="en-US" dirty="0"/>
          </a:p>
        </p:txBody>
      </p:sp>
      <p:sp>
        <p:nvSpPr>
          <p:cNvPr id="3" name="Content Placeholder 2"/>
          <p:cNvSpPr>
            <a:spLocks noGrp="1"/>
          </p:cNvSpPr>
          <p:nvPr>
            <p:ph idx="1"/>
          </p:nvPr>
        </p:nvSpPr>
        <p:spPr>
          <a:xfrm>
            <a:off x="228600" y="685800"/>
            <a:ext cx="8686800" cy="6096000"/>
          </a:xfrm>
        </p:spPr>
        <p:txBody>
          <a:bodyPr>
            <a:normAutofit fontScale="92500"/>
          </a:bodyPr>
          <a:lstStyle/>
          <a:p>
            <a:pPr>
              <a:buSzPct val="130000"/>
            </a:pPr>
            <a:r>
              <a:rPr lang="en-US" dirty="0" smtClean="0"/>
              <a:t>Evolution of successively more sophisticated growth models, based on plausible and natural hypothesized patterns of growth</a:t>
            </a:r>
            <a:endParaRPr lang="en-US" dirty="0"/>
          </a:p>
          <a:p>
            <a:pPr>
              <a:buSzPct val="130000"/>
            </a:pPr>
            <a:r>
              <a:rPr lang="en-US" dirty="0" smtClean="0"/>
              <a:t>Themes run through the entire course</a:t>
            </a:r>
          </a:p>
          <a:p>
            <a:pPr marL="914400" lvl="1" indent="-514350">
              <a:spcBef>
                <a:spcPts val="0"/>
              </a:spcBef>
              <a:buSzPct val="100000"/>
              <a:buFont typeface="+mj-lt"/>
              <a:buAutoNum type="alphaLcPeriod"/>
            </a:pPr>
            <a:r>
              <a:rPr lang="en-US" dirty="0" smtClean="0"/>
              <a:t>Developing and refining models</a:t>
            </a:r>
          </a:p>
          <a:p>
            <a:pPr marL="914400" lvl="1" indent="-514350">
              <a:spcBef>
                <a:spcPts val="0"/>
              </a:spcBef>
              <a:buSzPct val="100000"/>
              <a:buFont typeface="+mj-lt"/>
              <a:buAutoNum type="alphaLcPeriod"/>
            </a:pPr>
            <a:r>
              <a:rPr lang="en-US" dirty="0" smtClean="0"/>
              <a:t>Role and significance of assumptions</a:t>
            </a:r>
          </a:p>
          <a:p>
            <a:pPr marL="914400" lvl="1" indent="-514350">
              <a:spcBef>
                <a:spcPts val="0"/>
              </a:spcBef>
              <a:buSzPct val="100000"/>
              <a:buFont typeface="+mj-lt"/>
              <a:buAutoNum type="alphaLcPeriod"/>
            </a:pPr>
            <a:r>
              <a:rPr lang="en-US" dirty="0" smtClean="0"/>
              <a:t>Pattern identification, formalization, utilization</a:t>
            </a:r>
          </a:p>
          <a:p>
            <a:pPr marL="914400" lvl="1" indent="-514350">
              <a:spcBef>
                <a:spcPts val="0"/>
              </a:spcBef>
              <a:buSzPct val="100000"/>
              <a:buFont typeface="+mj-lt"/>
              <a:buAutoNum type="alphaLcPeriod"/>
            </a:pPr>
            <a:r>
              <a:rPr lang="en-US" dirty="0" smtClean="0"/>
              <a:t>Numerical, graphical, algebraic methods</a:t>
            </a:r>
          </a:p>
          <a:p>
            <a:pPr marL="914400" lvl="1" indent="-514350">
              <a:spcBef>
                <a:spcPts val="0"/>
              </a:spcBef>
              <a:buSzPct val="100000"/>
              <a:buFont typeface="+mj-lt"/>
              <a:buAutoNum type="alphaLcPeriod"/>
            </a:pPr>
            <a:r>
              <a:rPr lang="en-US" dirty="0" smtClean="0"/>
              <a:t>Discrete vs continuous models</a:t>
            </a:r>
          </a:p>
          <a:p>
            <a:pPr marL="914400" lvl="1" indent="-514350">
              <a:spcBef>
                <a:spcPts val="0"/>
              </a:spcBef>
              <a:buSzPct val="100000"/>
              <a:buFont typeface="+mj-lt"/>
              <a:buAutoNum type="alphaLcPeriod"/>
            </a:pPr>
            <a:r>
              <a:rPr lang="en-US" dirty="0" smtClean="0"/>
              <a:t>Role of parameters; qualitative dynamics</a:t>
            </a:r>
            <a:endParaRPr lang="en-US" dirty="0"/>
          </a:p>
          <a:p>
            <a:pPr>
              <a:buSzPct val="130000"/>
            </a:pPr>
            <a:r>
              <a:rPr lang="en-US" dirty="0" smtClean="0"/>
              <a:t>Emphasize conceptual understanding of how math models contribute to solving problems more than </a:t>
            </a:r>
            <a:r>
              <a:rPr lang="en-US" u="sng" dirty="0" smtClean="0"/>
              <a:t>technical </a:t>
            </a:r>
            <a:r>
              <a:rPr lang="en-US" u="sng" dirty="0"/>
              <a:t>mastery of </a:t>
            </a:r>
            <a:r>
              <a:rPr lang="en-US" u="sng" dirty="0" smtClean="0"/>
              <a:t>math skills for their </a:t>
            </a:r>
            <a:r>
              <a:rPr lang="en-US" u="sng" dirty="0"/>
              <a:t>own </a:t>
            </a:r>
            <a:r>
              <a:rPr lang="en-US" u="sng" dirty="0" smtClean="0"/>
              <a:t>sakes</a:t>
            </a:r>
            <a:endParaRPr lang="en-US" u="sng" dirty="0"/>
          </a:p>
        </p:txBody>
      </p:sp>
    </p:spTree>
    <p:extLst>
      <p:ext uri="{BB962C8B-B14F-4D97-AF65-F5344CB8AC3E}">
        <p14:creationId xmlns:p14="http://schemas.microsoft.com/office/powerpoint/2010/main" val="37444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a:bodyPr>
          <a:lstStyle/>
          <a:p>
            <a:r>
              <a:rPr lang="en-US" sz="5400" dirty="0" smtClean="0"/>
              <a:t>Introductory Material</a:t>
            </a:r>
            <a:endParaRPr lang="en-US" sz="5400" dirty="0"/>
          </a:p>
        </p:txBody>
      </p:sp>
    </p:spTree>
    <p:extLst>
      <p:ext uri="{BB962C8B-B14F-4D97-AF65-F5344CB8AC3E}">
        <p14:creationId xmlns:p14="http://schemas.microsoft.com/office/powerpoint/2010/main" val="305169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Number Sequences</a:t>
            </a:r>
            <a:endParaRPr lang="en-US" dirty="0"/>
          </a:p>
        </p:txBody>
      </p:sp>
      <p:sp>
        <p:nvSpPr>
          <p:cNvPr id="3" name="Content Placeholder 2"/>
          <p:cNvSpPr>
            <a:spLocks noGrp="1"/>
          </p:cNvSpPr>
          <p:nvPr>
            <p:ph idx="1"/>
          </p:nvPr>
        </p:nvSpPr>
        <p:spPr>
          <a:xfrm>
            <a:off x="228600" y="838200"/>
            <a:ext cx="8763000" cy="5791200"/>
          </a:xfrm>
        </p:spPr>
        <p:txBody>
          <a:bodyPr>
            <a:normAutofit fontScale="77500" lnSpcReduction="20000"/>
          </a:bodyPr>
          <a:lstStyle/>
          <a:p>
            <a:r>
              <a:rPr lang="en-US" dirty="0" smtClean="0"/>
              <a:t>Can arise as a stream of successive observations</a:t>
            </a:r>
            <a:endParaRPr lang="en-US" dirty="0" smtClean="0"/>
          </a:p>
          <a:p>
            <a:r>
              <a:rPr lang="en-US" dirty="0" smtClean="0"/>
              <a:t>Look for patterns in order to predict future </a:t>
            </a:r>
            <a:r>
              <a:rPr lang="en-US" dirty="0" smtClean="0"/>
              <a:t>terms</a:t>
            </a:r>
          </a:p>
          <a:p>
            <a:r>
              <a:rPr lang="en-US" dirty="0" smtClean="0"/>
              <a:t>Students look for patterns in many sample sequences, and are asked to predict future terms</a:t>
            </a:r>
          </a:p>
          <a:p>
            <a:pPr lvl="1"/>
            <a:r>
              <a:rPr lang="en-US" dirty="0" smtClean="0"/>
              <a:t>1, 4, 7, 10, 13, …</a:t>
            </a:r>
          </a:p>
          <a:p>
            <a:pPr lvl="1"/>
            <a:r>
              <a:rPr lang="en-US" dirty="0" smtClean="0"/>
              <a:t>5, 55, 555, 5555, …</a:t>
            </a:r>
          </a:p>
          <a:p>
            <a:pPr lvl="1"/>
            <a:r>
              <a:rPr lang="en-US" dirty="0" smtClean="0"/>
              <a:t>1, 1, 2, 3, 5, 8, …</a:t>
            </a:r>
          </a:p>
          <a:p>
            <a:pPr lvl="1"/>
            <a:r>
              <a:rPr lang="en-US" dirty="0" smtClean="0"/>
              <a:t>1, 4, 9, 16, 25, 36, …</a:t>
            </a:r>
            <a:endParaRPr lang="en-US" dirty="0" smtClean="0"/>
          </a:p>
          <a:p>
            <a:r>
              <a:rPr lang="en-US" dirty="0" smtClean="0"/>
              <a:t>Analyze patterns</a:t>
            </a:r>
          </a:p>
          <a:p>
            <a:pPr lvl="1"/>
            <a:r>
              <a:rPr lang="en-US" dirty="0" smtClean="0"/>
              <a:t>Verbal description</a:t>
            </a:r>
          </a:p>
          <a:p>
            <a:pPr lvl="1"/>
            <a:r>
              <a:rPr lang="en-US" dirty="0" smtClean="0"/>
              <a:t>(later) mathematical formulation</a:t>
            </a:r>
          </a:p>
          <a:p>
            <a:pPr lvl="1"/>
            <a:r>
              <a:rPr lang="en-US" dirty="0" smtClean="0"/>
              <a:t>Predict next 3 terms;  predict the 100</a:t>
            </a:r>
            <a:r>
              <a:rPr lang="en-US" baseline="30000" dirty="0" smtClean="0"/>
              <a:t>th</a:t>
            </a:r>
            <a:r>
              <a:rPr lang="en-US" dirty="0" smtClean="0"/>
              <a:t> term</a:t>
            </a:r>
            <a:endParaRPr lang="en-US" dirty="0" smtClean="0"/>
          </a:p>
          <a:p>
            <a:r>
              <a:rPr lang="en-US" dirty="0" smtClean="0"/>
              <a:t>Recursive and direct patterns (for teachers: dependence of </a:t>
            </a:r>
            <a:r>
              <a:rPr lang="en-US" i="1" dirty="0" smtClean="0">
                <a:latin typeface="Times New Roman" panose="02020603050405020304" pitchFamily="18" charset="0"/>
                <a:cs typeface="Times New Roman" panose="02020603050405020304" pitchFamily="18" charset="0"/>
              </a:rPr>
              <a:t>n</a:t>
            </a:r>
            <a:r>
              <a:rPr lang="en-US" dirty="0" smtClean="0"/>
              <a:t>th term on the preceding term or on </a:t>
            </a:r>
            <a:r>
              <a:rPr lang="en-US" i="1" dirty="0">
                <a:latin typeface="Times New Roman" panose="02020603050405020304" pitchFamily="18" charset="0"/>
                <a:cs typeface="Times New Roman" panose="02020603050405020304" pitchFamily="18" charset="0"/>
              </a:rPr>
              <a:t>n</a:t>
            </a:r>
            <a:r>
              <a:rPr lang="en-US" dirty="0" smtClean="0"/>
              <a:t>)</a:t>
            </a:r>
            <a:endParaRPr lang="en-US" dirty="0" smtClean="0"/>
          </a:p>
          <a:p>
            <a:r>
              <a:rPr lang="en-US" dirty="0" smtClean="0"/>
              <a:t>Maxim: recursive patterns are easier to see; functional patterns </a:t>
            </a:r>
            <a:r>
              <a:rPr lang="en-US" u="sng" dirty="0" smtClean="0"/>
              <a:t>are </a:t>
            </a:r>
            <a:r>
              <a:rPr lang="en-US" u="sng" dirty="0" smtClean="0"/>
              <a:t>(often) easier </a:t>
            </a:r>
            <a:r>
              <a:rPr lang="en-US" u="sng" dirty="0" smtClean="0"/>
              <a:t>to use.</a:t>
            </a:r>
          </a:p>
          <a:p>
            <a:pPr marL="0" indent="0">
              <a:buNone/>
            </a:pPr>
            <a:endParaRPr lang="en-US" dirty="0"/>
          </a:p>
        </p:txBody>
      </p:sp>
    </p:spTree>
    <p:extLst>
      <p:ext uri="{BB962C8B-B14F-4D97-AF65-F5344CB8AC3E}">
        <p14:creationId xmlns:p14="http://schemas.microsoft.com/office/powerpoint/2010/main" val="23830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Discrete Models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838200"/>
                <a:ext cx="8763000" cy="5791200"/>
              </a:xfrm>
            </p:spPr>
            <p:txBody>
              <a:bodyPr>
                <a:normAutofit/>
              </a:bodyPr>
              <a:lstStyle/>
              <a:p>
                <a:r>
                  <a:rPr lang="en-US" dirty="0" smtClean="0"/>
                  <a:t>Envision a stream of successive observations as </a:t>
                </a:r>
                <a:r>
                  <a:rPr lang="en-US" i="1" dirty="0" smtClean="0"/>
                  <a:t>terms</a:t>
                </a:r>
                <a:r>
                  <a:rPr lang="en-US" dirty="0" smtClean="0"/>
                  <a:t> of a </a:t>
                </a:r>
                <a:r>
                  <a:rPr lang="en-US" i="1" dirty="0" smtClean="0"/>
                  <a:t>sequence</a:t>
                </a:r>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2</m:t>
                        </m:r>
                      </m:sub>
                    </m:sSub>
                    <m:r>
                      <a:rPr lang="en-US" b="0" i="1" smtClean="0">
                        <a:latin typeface="Cambria Math"/>
                      </a:rPr>
                      <m:t>,</m:t>
                    </m:r>
                  </m:oMath>
                </a14:m>
                <a:r>
                  <a:rPr lang="en-US" dirty="0" smtClean="0"/>
                  <a:t>  etc.</a:t>
                </a:r>
              </a:p>
              <a:p>
                <a:r>
                  <a:rPr lang="en-US" dirty="0" smtClean="0"/>
                  <a:t>Recursive       </a:t>
                </a:r>
                <a:r>
                  <a:rPr lang="en-US" dirty="0" smtClean="0"/>
                  <a:t>vs    direct or “functional” patterns</a:t>
                </a:r>
                <a:br>
                  <a:rPr lang="en-US" dirty="0" smtClean="0"/>
                </a:br>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𝑛</m:t>
                        </m:r>
                      </m:sub>
                    </m:sSub>
                    <m:r>
                      <a:rPr lang="en-US" b="0" i="1" smtClean="0">
                        <a:latin typeface="Cambria Math"/>
                      </a:rPr>
                      <m:t> </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 </m:t>
                        </m:r>
                        <m:r>
                          <a:rPr lang="en-US" b="0" i="1" smtClean="0">
                            <a:latin typeface="Cambria Math"/>
                            <a:ea typeface="Cambria Math"/>
                          </a:rPr>
                          <m:t>𝑎</m:t>
                        </m:r>
                      </m:e>
                      <m:sub>
                        <m:r>
                          <a:rPr lang="en-US" b="0" i="1" smtClean="0">
                            <a:latin typeface="Cambria Math"/>
                            <a:ea typeface="Cambria Math"/>
                          </a:rPr>
                          <m:t>𝑛</m:t>
                        </m:r>
                        <m:r>
                          <a:rPr lang="en-US" b="0" i="1" smtClean="0">
                            <a:latin typeface="Cambria Math"/>
                            <a:ea typeface="Cambria Math"/>
                          </a:rPr>
                          <m:t>+1</m:t>
                        </m:r>
                      </m:sub>
                    </m:sSub>
                    <m:r>
                      <a:rPr lang="en-US" b="0" i="1" smtClean="0">
                        <a:latin typeface="Cambria Math"/>
                        <a:ea typeface="Cambria Math"/>
                      </a:rPr>
                      <m:t>                      </m:t>
                    </m:r>
                    <m:r>
                      <a:rPr lang="en-US" b="0" i="1" smtClean="0">
                        <a:latin typeface="Cambria Math"/>
                        <a:ea typeface="Cambria Math"/>
                      </a:rPr>
                      <m:t>      </m:t>
                    </m:r>
                    <m:r>
                      <a:rPr lang="en-US" b="0" i="1" smtClean="0">
                        <a:latin typeface="Cambria Math"/>
                        <a:ea typeface="Cambria Math"/>
                      </a:rPr>
                      <m:t>    </m:t>
                    </m:r>
                    <m:r>
                      <a:rPr lang="en-US" b="0" i="1" smtClean="0">
                        <a:latin typeface="Cambria Math"/>
                        <a:ea typeface="Cambria Math"/>
                      </a:rPr>
                      <m:t>  </m:t>
                    </m:r>
                    <m:r>
                      <a:rPr lang="en-US" b="0" i="1" smtClean="0">
                        <a:latin typeface="Cambria Math"/>
                        <a:ea typeface="Cambria Math"/>
                      </a:rPr>
                      <m:t>  </m:t>
                    </m:r>
                    <m:r>
                      <a:rPr lang="en-US" b="0" i="1" smtClean="0">
                        <a:latin typeface="Cambria Math"/>
                        <a:ea typeface="Cambria Math"/>
                      </a:rPr>
                      <m:t>𝑛</m:t>
                    </m:r>
                    <m:r>
                      <a:rPr lang="en-US" b="0" i="1" smtClean="0">
                        <a:latin typeface="Cambria Math"/>
                        <a:ea typeface="Cambria Math"/>
                      </a:rPr>
                      <m:t> →  </m:t>
                    </m:r>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𝑛</m:t>
                        </m:r>
                      </m:sub>
                    </m:sSub>
                    <m:r>
                      <a:rPr lang="en-US" b="0" i="1" smtClean="0">
                        <a:latin typeface="Cambria Math"/>
                        <a:ea typeface="Cambria Math"/>
                      </a:rPr>
                      <m:t>           </m:t>
                    </m:r>
                  </m:oMath>
                </a14:m>
                <a:endParaRPr lang="en-US" dirty="0" smtClean="0"/>
              </a:p>
              <a:p>
                <a:r>
                  <a:rPr lang="en-US" dirty="0" smtClean="0"/>
                  <a:t>Difference equation          Functional Equation</a:t>
                </a:r>
                <a:r>
                  <a:rPr lang="en-US" dirty="0" smtClean="0"/>
                  <a:t/>
                </a:r>
                <a:br>
                  <a:rPr lang="en-US" dirty="0" smtClean="0"/>
                </a:br>
                <a14:m>
                  <m:oMath xmlns:m="http://schemas.openxmlformats.org/officeDocument/2006/math">
                    <m:sSub>
                      <m:sSubPr>
                        <m:ctrlPr>
                          <a:rPr lang="en-US" i="1">
                            <a:latin typeface="Cambria Math"/>
                            <a:ea typeface="Cambria Math"/>
                          </a:rPr>
                        </m:ctrlPr>
                      </m:sSubPr>
                      <m:e>
                        <m:r>
                          <a:rPr lang="en-US" i="1">
                            <a:latin typeface="Cambria Math"/>
                            <a:ea typeface="Cambria Math"/>
                          </a:rPr>
                          <m:t> </m:t>
                        </m:r>
                        <m:r>
                          <a:rPr lang="en-US" i="1">
                            <a:latin typeface="Cambria Math"/>
                            <a:ea typeface="Cambria Math"/>
                          </a:rPr>
                          <m:t>𝑎</m:t>
                        </m:r>
                      </m:e>
                      <m:sub>
                        <m:r>
                          <a:rPr lang="en-US" i="1">
                            <a:latin typeface="Cambria Math"/>
                            <a:ea typeface="Cambria Math"/>
                          </a:rPr>
                          <m:t>𝑛</m:t>
                        </m:r>
                        <m:r>
                          <a:rPr lang="en-US" i="1">
                            <a:latin typeface="Cambria Math"/>
                            <a:ea typeface="Cambria Math"/>
                          </a:rPr>
                          <m:t>+1</m:t>
                        </m:r>
                      </m:sub>
                    </m:sSub>
                    <m:r>
                      <a:rPr lang="en-US" b="0" i="1" smtClean="0">
                        <a:latin typeface="Cambria Math"/>
                        <a:ea typeface="Cambria Math"/>
                      </a:rPr>
                      <m:t>=</m:t>
                    </m:r>
                    <m:r>
                      <a:rPr lang="en-US" b="0" i="1" smtClean="0">
                        <a:latin typeface="Cambria Math"/>
                        <a:ea typeface="Cambria Math"/>
                      </a:rPr>
                      <m:t>𝑓</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𝑛</m:t>
                            </m:r>
                          </m:sub>
                        </m:sSub>
                      </m:e>
                    </m:d>
                    <m:r>
                      <a:rPr lang="en-US" b="0" i="1" smtClean="0">
                        <a:latin typeface="Cambria Math"/>
                        <a:ea typeface="Cambria Math"/>
                      </a:rPr>
                      <m:t> </m:t>
                    </m:r>
                    <m:r>
                      <m:rPr>
                        <m:sty m:val="p"/>
                      </m:rPr>
                      <a:rPr lang="en-US" b="0" i="0" smtClean="0">
                        <a:solidFill>
                          <a:schemeClr val="bg2">
                            <a:lumMod val="25000"/>
                          </a:schemeClr>
                        </a:solidFill>
                        <a:latin typeface="Cambria Math"/>
                        <a:ea typeface="Cambria Math"/>
                      </a:rPr>
                      <m:t>or</m:t>
                    </m:r>
                    <m:r>
                      <a:rPr lang="en-US" b="0" i="1" smtClean="0">
                        <a:solidFill>
                          <a:schemeClr val="bg2">
                            <a:lumMod val="25000"/>
                          </a:schemeClr>
                        </a:solidFill>
                        <a:latin typeface="Cambria Math"/>
                        <a:ea typeface="Cambria Math"/>
                      </a:rPr>
                      <m:t> </m:t>
                    </m:r>
                    <m:r>
                      <a:rPr lang="en-US" b="0" i="1" smtClean="0">
                        <a:solidFill>
                          <a:schemeClr val="bg2">
                            <a:lumMod val="25000"/>
                          </a:schemeClr>
                        </a:solidFill>
                        <a:latin typeface="Cambria Math"/>
                        <a:ea typeface="Cambria Math"/>
                      </a:rPr>
                      <m:t>𝑓</m:t>
                    </m:r>
                    <m:r>
                      <a:rPr lang="en-US" b="0" i="1" smtClean="0">
                        <a:solidFill>
                          <a:schemeClr val="bg2">
                            <a:lumMod val="25000"/>
                          </a:schemeClr>
                        </a:solidFill>
                        <a:latin typeface="Cambria Math"/>
                        <a:ea typeface="Cambria Math"/>
                      </a:rPr>
                      <m:t>(</m:t>
                    </m:r>
                    <m:r>
                      <a:rPr lang="en-US" b="0" i="1" smtClean="0">
                        <a:solidFill>
                          <a:schemeClr val="bg2">
                            <a:lumMod val="25000"/>
                          </a:schemeClr>
                        </a:solidFill>
                        <a:latin typeface="Cambria Math"/>
                        <a:ea typeface="Cambria Math"/>
                      </a:rPr>
                      <m:t>𝑛</m:t>
                    </m:r>
                    <m:r>
                      <a:rPr lang="en-US" b="0" i="1" smtClean="0">
                        <a:solidFill>
                          <a:schemeClr val="bg2">
                            <a:lumMod val="25000"/>
                          </a:schemeClr>
                        </a:solidFill>
                        <a:latin typeface="Cambria Math"/>
                        <a:ea typeface="Cambria Math"/>
                      </a:rPr>
                      <m:t>,</m:t>
                    </m:r>
                    <m:sSub>
                      <m:sSubPr>
                        <m:ctrlPr>
                          <a:rPr lang="en-US" b="0" i="1" smtClean="0">
                            <a:solidFill>
                              <a:schemeClr val="bg2">
                                <a:lumMod val="25000"/>
                              </a:schemeClr>
                            </a:solidFill>
                            <a:latin typeface="Cambria Math"/>
                            <a:ea typeface="Cambria Math"/>
                          </a:rPr>
                        </m:ctrlPr>
                      </m:sSubPr>
                      <m:e>
                        <m:r>
                          <a:rPr lang="en-US" b="0" i="1" smtClean="0">
                            <a:solidFill>
                              <a:schemeClr val="bg2">
                                <a:lumMod val="25000"/>
                              </a:schemeClr>
                            </a:solidFill>
                            <a:latin typeface="Cambria Math"/>
                            <a:ea typeface="Cambria Math"/>
                          </a:rPr>
                          <m:t>𝑎</m:t>
                        </m:r>
                      </m:e>
                      <m:sub>
                        <m:r>
                          <a:rPr lang="en-US" b="0" i="1" smtClean="0">
                            <a:solidFill>
                              <a:schemeClr val="bg2">
                                <a:lumMod val="25000"/>
                              </a:schemeClr>
                            </a:solidFill>
                            <a:latin typeface="Cambria Math"/>
                            <a:ea typeface="Cambria Math"/>
                          </a:rPr>
                          <m:t>𝑛</m:t>
                        </m:r>
                      </m:sub>
                    </m:sSub>
                    <m:r>
                      <a:rPr lang="en-US" b="0" i="1" smtClean="0">
                        <a:solidFill>
                          <a:schemeClr val="bg2">
                            <a:lumMod val="25000"/>
                          </a:schemeClr>
                        </a:solidFill>
                        <a:latin typeface="Cambria Math"/>
                        <a:ea typeface="Cambria Math"/>
                      </a:rPr>
                      <m:t>)</m:t>
                    </m:r>
                    <m:r>
                      <a:rPr lang="en-US" b="0" i="1" smtClean="0">
                        <a:solidFill>
                          <a:schemeClr val="bg2">
                            <a:lumMod val="25000"/>
                          </a:schemeClr>
                        </a:solidFill>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𝑛</m:t>
                        </m:r>
                      </m:sub>
                    </m:sSub>
                    <m:r>
                      <a:rPr lang="en-US" b="0" i="1" smtClean="0">
                        <a:latin typeface="Cambria Math"/>
                        <a:ea typeface="Cambria Math"/>
                      </a:rPr>
                      <m:t>=</m:t>
                    </m:r>
                    <m:r>
                      <a:rPr lang="en-US" b="0" i="1" smtClean="0">
                        <a:latin typeface="Cambria Math"/>
                        <a:ea typeface="Cambria Math"/>
                      </a:rPr>
                      <m:t>𝑔</m:t>
                    </m:r>
                    <m:d>
                      <m:dPr>
                        <m:ctrlPr>
                          <a:rPr lang="en-US" b="0" i="1" smtClean="0">
                            <a:latin typeface="Cambria Math"/>
                            <a:ea typeface="Cambria Math"/>
                          </a:rPr>
                        </m:ctrlPr>
                      </m:dPr>
                      <m:e>
                        <m:r>
                          <a:rPr lang="en-US" b="0" i="1" smtClean="0">
                            <a:latin typeface="Cambria Math"/>
                            <a:ea typeface="Cambria Math"/>
                          </a:rPr>
                          <m:t>𝑛</m:t>
                        </m:r>
                      </m:e>
                    </m:d>
                    <m:r>
                      <a:rPr lang="en-US" b="0" i="1" smtClean="0">
                        <a:latin typeface="Cambria Math"/>
                        <a:ea typeface="Cambria Math"/>
                      </a:rPr>
                      <m:t>       </m:t>
                    </m:r>
                  </m:oMath>
                </a14:m>
                <a:endParaRPr lang="en-US" dirty="0" smtClean="0"/>
              </a:p>
              <a:p>
                <a:r>
                  <a:rPr lang="en-US" dirty="0"/>
                  <a:t>1, 4, 9, 16, 25, 36, </a:t>
                </a:r>
                <a:r>
                  <a:rPr lang="en-US" dirty="0" smtClean="0"/>
                  <a:t>...</a:t>
                </a:r>
                <a:r>
                  <a:rPr lang="en-US" dirty="0" smtClean="0"/>
                  <a:t/>
                </a:r>
                <a:br>
                  <a:rPr lang="en-US" dirty="0" smtClean="0"/>
                </a:br>
                <a:r>
                  <a:rPr lang="en-US" dirty="0" smtClean="0"/>
                  <a:t>   </a:t>
                </a:r>
                <a14:m>
                  <m:oMath xmlns:m="http://schemas.openxmlformats.org/officeDocument/2006/math">
                    <m:sSub>
                      <m:sSubPr>
                        <m:ctrlPr>
                          <a:rPr lang="en-US" i="1">
                            <a:latin typeface="Cambria Math"/>
                            <a:ea typeface="Cambria Math"/>
                          </a:rPr>
                        </m:ctrlPr>
                      </m:sSubPr>
                      <m:e>
                        <m:r>
                          <a:rPr lang="en-US" i="1">
                            <a:latin typeface="Cambria Math"/>
                            <a:ea typeface="Cambria Math"/>
                          </a:rPr>
                          <m:t> </m:t>
                        </m:r>
                        <m:r>
                          <a:rPr lang="en-US" i="1">
                            <a:latin typeface="Cambria Math"/>
                            <a:ea typeface="Cambria Math"/>
                          </a:rPr>
                          <m:t>𝑎</m:t>
                        </m:r>
                      </m:e>
                      <m:sub>
                        <m:r>
                          <a:rPr lang="en-US" i="1">
                            <a:latin typeface="Cambria Math"/>
                            <a:ea typeface="Cambria Math"/>
                          </a:rPr>
                          <m:t>𝑛</m:t>
                        </m:r>
                        <m:r>
                          <a:rPr lang="en-US" i="1">
                            <a:latin typeface="Cambria Math"/>
                            <a:ea typeface="Cambria Math"/>
                          </a:rPr>
                          <m:t>+1</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𝑛</m:t>
                        </m:r>
                      </m:sub>
                    </m:sSub>
                    <m:r>
                      <a:rPr lang="en-US" b="0" i="1" smtClean="0">
                        <a:latin typeface="Cambria Math"/>
                        <a:ea typeface="Cambria Math"/>
                      </a:rPr>
                      <m:t>+2</m:t>
                    </m:r>
                    <m:r>
                      <a:rPr lang="en-US" b="0" i="1" smtClean="0">
                        <a:latin typeface="Cambria Math"/>
                        <a:ea typeface="Cambria Math"/>
                      </a:rPr>
                      <m:t>𝑛</m:t>
                    </m:r>
                    <m:r>
                      <a:rPr lang="en-US" b="0" i="1" smtClean="0">
                        <a:latin typeface="Cambria Math"/>
                        <a:ea typeface="Cambria Math"/>
                      </a:rPr>
                      <m:t>+1                   </m:t>
                    </m:r>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𝑛</m:t>
                        </m:r>
                      </m:sub>
                    </m:sSub>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𝑛</m:t>
                        </m:r>
                      </m:e>
                      <m:sup>
                        <m:r>
                          <a:rPr lang="en-US" i="1">
                            <a:latin typeface="Cambria Math"/>
                            <a:ea typeface="Cambria Math"/>
                          </a:rPr>
                          <m:t>2</m:t>
                        </m:r>
                      </m:sup>
                    </m:sSup>
                  </m:oMath>
                </a14:m>
                <a:endParaRPr lang="en-US" dirty="0"/>
              </a:p>
              <a:p>
                <a:r>
                  <a:rPr lang="en-US" dirty="0" smtClean="0"/>
                  <a:t>Maxim</a:t>
                </a:r>
                <a:r>
                  <a:rPr lang="en-US" dirty="0" smtClean="0"/>
                  <a:t>: recursive patterns are easier to see; </a:t>
                </a:r>
                <a:r>
                  <a:rPr lang="en-US" u="sng" dirty="0" smtClean="0"/>
                  <a:t>functional patterns are easier to use.</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838200"/>
                <a:ext cx="8763000" cy="5791200"/>
              </a:xfrm>
              <a:blipFill rotWithShape="1">
                <a:blip r:embed="rId3"/>
                <a:stretch>
                  <a:fillRect l="-1601" t="-1368"/>
                </a:stretch>
              </a:blipFill>
            </p:spPr>
            <p:txBody>
              <a:bodyPr/>
              <a:lstStyle/>
              <a:p>
                <a:r>
                  <a:rPr lang="en-US">
                    <a:noFill/>
                  </a:rPr>
                  <a:t> </a:t>
                </a:r>
              </a:p>
            </p:txBody>
          </p:sp>
        </mc:Fallback>
      </mc:AlternateContent>
    </p:spTree>
    <p:extLst>
      <p:ext uri="{BB962C8B-B14F-4D97-AF65-F5344CB8AC3E}">
        <p14:creationId xmlns:p14="http://schemas.microsoft.com/office/powerpoint/2010/main" val="41024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200" y="685800"/>
                <a:ext cx="8991600" cy="6096000"/>
              </a:xfrm>
            </p:spPr>
            <p:txBody>
              <a:bodyPr>
                <a:normAutofit/>
              </a:bodyPr>
              <a:lstStyle/>
              <a:p>
                <a:r>
                  <a:rPr lang="en-US" dirty="0" smtClean="0"/>
                  <a:t>Pollution level in a lake with clean water inflow</a:t>
                </a:r>
              </a:p>
              <a:p>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𝑛</m:t>
                        </m:r>
                      </m:sub>
                    </m:sSub>
                  </m:oMath>
                </a14:m>
                <a:r>
                  <a:rPr lang="en-US" dirty="0" smtClean="0"/>
                  <a:t> is a sequence of regularly spaced assays</a:t>
                </a:r>
              </a:p>
              <a:p>
                <a:r>
                  <a:rPr lang="en-US" dirty="0" smtClean="0"/>
                  <a:t>Clean inflow leads to a proportional reduction</a:t>
                </a:r>
                <a:br>
                  <a:rPr lang="en-US" dirty="0" smtClean="0"/>
                </a:br>
                <a:r>
                  <a:rPr lang="en-US" dirty="0" err="1" smtClean="0"/>
                  <a:t>eg</a:t>
                </a:r>
                <a:r>
                  <a:rPr lang="en-US" dirty="0" smtClean="0"/>
                  <a:t>.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𝑛</m:t>
                        </m:r>
                        <m:r>
                          <a:rPr lang="en-US" b="0" i="1" smtClean="0">
                            <a:latin typeface="Cambria Math"/>
                          </a:rPr>
                          <m:t>+1</m:t>
                        </m:r>
                      </m:sub>
                    </m:sSub>
                    <m:r>
                      <a:rPr lang="en-US" b="0" i="1" smtClean="0">
                        <a:latin typeface="Cambria Math"/>
                      </a:rPr>
                      <m:t>= .9</m:t>
                    </m:r>
                    <m:sSub>
                      <m:sSubPr>
                        <m:ctrlPr>
                          <a:rPr lang="en-US" b="0" i="1" smtClean="0">
                            <a:latin typeface="Cambria Math"/>
                          </a:rPr>
                        </m:ctrlPr>
                      </m:sSubPr>
                      <m:e>
                        <m:r>
                          <a:rPr lang="en-US" b="0" i="1" smtClean="0">
                            <a:latin typeface="Cambria Math"/>
                          </a:rPr>
                          <m:t>𝑝</m:t>
                        </m:r>
                      </m:e>
                      <m:sub>
                        <m:r>
                          <a:rPr lang="en-US" b="0" i="1" smtClean="0">
                            <a:latin typeface="Cambria Math"/>
                          </a:rPr>
                          <m:t>𝑛</m:t>
                        </m:r>
                      </m:sub>
                    </m:sSub>
                  </m:oMath>
                </a14:m>
                <a:r>
                  <a:rPr lang="en-US" dirty="0" smtClean="0"/>
                  <a:t> (10% reduction per time step)</a:t>
                </a:r>
              </a:p>
              <a:p>
                <a:r>
                  <a:rPr lang="en-US" dirty="0" smtClean="0"/>
                  <a:t>Plausible to assume pollution continues to be added to the lake at a constant rate.  </a:t>
                </a:r>
              </a:p>
              <a:p>
                <a:r>
                  <a:rPr lang="en-US" dirty="0" smtClean="0"/>
                  <a:t>Leads to a diff eq. such as</a:t>
                </a:r>
                <a14:m>
                  <m:oMath xmlns:m="http://schemas.openxmlformats.org/officeDocument/2006/math">
                    <m:r>
                      <a:rPr lang="en-US" b="0" i="0" smtClean="0">
                        <a:latin typeface="Cambria Math"/>
                      </a:rPr>
                      <m:t>   </m:t>
                    </m:r>
                    <m:sSub>
                      <m:sSubPr>
                        <m:ctrlPr>
                          <a:rPr lang="en-US" i="1">
                            <a:latin typeface="Cambria Math"/>
                          </a:rPr>
                        </m:ctrlPr>
                      </m:sSubPr>
                      <m:e>
                        <m:r>
                          <a:rPr lang="en-US" i="1">
                            <a:latin typeface="Cambria Math"/>
                          </a:rPr>
                          <m:t>𝑝</m:t>
                        </m:r>
                      </m:e>
                      <m:sub>
                        <m:r>
                          <a:rPr lang="en-US" i="1">
                            <a:latin typeface="Cambria Math"/>
                          </a:rPr>
                          <m:t>𝑛</m:t>
                        </m:r>
                        <m:r>
                          <a:rPr lang="en-US" i="1">
                            <a:latin typeface="Cambria Math"/>
                          </a:rPr>
                          <m:t>+1</m:t>
                        </m:r>
                      </m:sub>
                    </m:sSub>
                    <m:r>
                      <a:rPr lang="en-US" i="1">
                        <a:latin typeface="Cambria Math"/>
                      </a:rPr>
                      <m:t>= .9</m:t>
                    </m:r>
                    <m:sSub>
                      <m:sSubPr>
                        <m:ctrlPr>
                          <a:rPr lang="en-US" i="1">
                            <a:latin typeface="Cambria Math"/>
                          </a:rPr>
                        </m:ctrlPr>
                      </m:sSubPr>
                      <m:e>
                        <m:r>
                          <a:rPr lang="en-US" i="1">
                            <a:latin typeface="Cambria Math"/>
                          </a:rPr>
                          <m:t>𝑝</m:t>
                        </m:r>
                      </m:e>
                      <m:sub>
                        <m:r>
                          <a:rPr lang="en-US" i="1">
                            <a:latin typeface="Cambria Math"/>
                          </a:rPr>
                          <m:t>𝑛</m:t>
                        </m:r>
                      </m:sub>
                    </m:sSub>
                    <m:r>
                      <a:rPr lang="en-US" b="0" i="1" smtClean="0">
                        <a:latin typeface="Cambria Math"/>
                      </a:rPr>
                      <m:t>+100</m:t>
                    </m:r>
                  </m:oMath>
                </a14:m>
                <a:endParaRPr lang="en-US" dirty="0" smtClean="0"/>
              </a:p>
              <a:p>
                <a:r>
                  <a:rPr lang="en-US" dirty="0" smtClean="0"/>
                  <a:t>Pattern analysis reveals:</a:t>
                </a:r>
                <a:br>
                  <a:rPr lang="en-US" dirty="0" smtClean="0"/>
                </a:br>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𝑛</m:t>
                        </m:r>
                      </m:sub>
                    </m:sSub>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.9</m:t>
                            </m:r>
                          </m:e>
                        </m:d>
                      </m:e>
                      <m:sup>
                        <m:r>
                          <a:rPr lang="en-US" b="0" i="1" smtClean="0">
                            <a:latin typeface="Cambria Math"/>
                          </a:rPr>
                          <m:t>𝑛</m:t>
                        </m:r>
                      </m:sup>
                    </m:sSup>
                    <m:sSub>
                      <m:sSubPr>
                        <m:ctrlPr>
                          <a:rPr lang="en-US" b="0" i="1" smtClean="0">
                            <a:latin typeface="Cambria Math"/>
                          </a:rPr>
                        </m:ctrlPr>
                      </m:sSubPr>
                      <m:e>
                        <m:r>
                          <a:rPr lang="en-US" b="0" i="1" smtClean="0">
                            <a:latin typeface="Cambria Math"/>
                          </a:rPr>
                          <m:t>𝑝</m:t>
                        </m:r>
                      </m:e>
                      <m:sub>
                        <m:r>
                          <a:rPr lang="en-US" b="0" i="1" smtClean="0">
                            <a:latin typeface="Cambria Math"/>
                          </a:rPr>
                          <m:t>0</m:t>
                        </m:r>
                      </m:sub>
                    </m:sSub>
                    <m:r>
                      <a:rPr lang="en-US" b="0" i="1" smtClean="0">
                        <a:latin typeface="Cambria Math"/>
                      </a:rPr>
                      <m:t>+100</m:t>
                    </m:r>
                    <m:f>
                      <m:fPr>
                        <m:ctrlPr>
                          <a:rPr lang="en-US" b="0" i="1" smtClean="0">
                            <a:latin typeface="Cambria Math"/>
                          </a:rPr>
                        </m:ctrlPr>
                      </m:fPr>
                      <m:num>
                        <m:r>
                          <a:rPr lang="en-US" b="0" i="1" smtClean="0">
                            <a:latin typeface="Cambria Math"/>
                          </a:rPr>
                          <m:t>1−</m:t>
                        </m:r>
                        <m:sSup>
                          <m:sSupPr>
                            <m:ctrlPr>
                              <a:rPr lang="en-US" b="0" i="1" smtClean="0">
                                <a:latin typeface="Cambria Math"/>
                              </a:rPr>
                            </m:ctrlPr>
                          </m:sSupPr>
                          <m:e>
                            <m:d>
                              <m:dPr>
                                <m:ctrlPr>
                                  <a:rPr lang="en-US" b="0" i="1" smtClean="0">
                                    <a:latin typeface="Cambria Math"/>
                                  </a:rPr>
                                </m:ctrlPr>
                              </m:dPr>
                              <m:e>
                                <m:r>
                                  <a:rPr lang="en-US" b="0" i="1" smtClean="0">
                                    <a:latin typeface="Cambria Math"/>
                                  </a:rPr>
                                  <m:t>.9</m:t>
                                </m:r>
                              </m:e>
                            </m:d>
                          </m:e>
                          <m:sup>
                            <m:r>
                              <a:rPr lang="en-US" b="0" i="1" smtClean="0">
                                <a:latin typeface="Cambria Math"/>
                              </a:rPr>
                              <m:t>𝑛</m:t>
                            </m:r>
                          </m:sup>
                        </m:sSup>
                      </m:num>
                      <m:den>
                        <m:r>
                          <a:rPr lang="en-US" b="0" i="1" smtClean="0">
                            <a:latin typeface="Cambria Math"/>
                          </a:rPr>
                          <m:t>1−.9</m:t>
                        </m:r>
                      </m:den>
                    </m:f>
                  </m:oMath>
                </a14:m>
                <a:endParaRPr lang="en-US" dirty="0" smtClean="0"/>
              </a:p>
              <a:p>
                <a:r>
                  <a:rPr lang="en-US" u="sng" dirty="0" smtClean="0"/>
                  <a:t>Simplifies</a:t>
                </a:r>
                <a:r>
                  <a:rPr lang="en-US" dirty="0" smtClean="0"/>
                  <a:t> to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𝑛</m:t>
                        </m:r>
                      </m:sub>
                    </m:sSub>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.9</m:t>
                            </m:r>
                          </m:e>
                        </m:d>
                      </m:e>
                      <m:sup>
                        <m:r>
                          <a:rPr lang="en-US" i="1">
                            <a:latin typeface="Cambria Math"/>
                          </a:rPr>
                          <m:t>𝑛</m:t>
                        </m:r>
                      </m:sup>
                    </m:sSup>
                    <m:sSub>
                      <m:sSubPr>
                        <m:ctrlPr>
                          <a:rPr lang="en-US" i="1">
                            <a:latin typeface="Cambria Math"/>
                          </a:rPr>
                        </m:ctrlPr>
                      </m:sSubPr>
                      <m:e>
                        <m:r>
                          <a:rPr lang="en-US" b="0" i="1" smtClean="0">
                            <a:latin typeface="Cambria Math"/>
                          </a:rPr>
                          <m:t>(</m:t>
                        </m:r>
                        <m:r>
                          <a:rPr lang="en-US" i="1">
                            <a:latin typeface="Cambria Math"/>
                          </a:rPr>
                          <m:t>𝑝</m:t>
                        </m:r>
                      </m:e>
                      <m:sub>
                        <m:r>
                          <a:rPr lang="en-US" i="1">
                            <a:latin typeface="Cambria Math"/>
                          </a:rPr>
                          <m:t>0</m:t>
                        </m:r>
                      </m:sub>
                    </m:sSub>
                    <m:r>
                      <a:rPr lang="en-US" b="0" i="1" smtClean="0">
                        <a:latin typeface="Cambria Math"/>
                      </a:rPr>
                      <m:t>−1000)</m:t>
                    </m:r>
                    <m:r>
                      <a:rPr lang="en-US" i="1">
                        <a:latin typeface="Cambria Math"/>
                      </a:rPr>
                      <m:t>+100</m:t>
                    </m:r>
                    <m:r>
                      <a:rPr lang="en-US" b="0" i="1" smtClean="0">
                        <a:latin typeface="Cambria Math"/>
                      </a:rPr>
                      <m:t>0</m:t>
                    </m:r>
                  </m:oMath>
                </a14:m>
                <a:endParaRPr lang="en-US" dirty="0" smtClean="0"/>
              </a:p>
              <a:p>
                <a:endParaRPr lang="en-US" dirty="0" smtClean="0"/>
              </a:p>
              <a:p>
                <a:endParaRPr lang="en-US" dirty="0" smtClean="0"/>
              </a:p>
              <a:p>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685800"/>
                <a:ext cx="8991600" cy="6096000"/>
              </a:xfrm>
              <a:blipFill rotWithShape="1">
                <a:blip r:embed="rId3"/>
                <a:stretch>
                  <a:fillRect l="-1559" t="-1300" b="-1900"/>
                </a:stretch>
              </a:blipFill>
            </p:spPr>
            <p:txBody>
              <a:bodyPr/>
              <a:lstStyle/>
              <a:p>
                <a:r>
                  <a:rPr lang="en-US">
                    <a:noFill/>
                  </a:rPr>
                  <a:t> </a:t>
                </a:r>
              </a:p>
            </p:txBody>
          </p:sp>
        </mc:Fallback>
      </mc:AlternateContent>
    </p:spTree>
    <p:extLst>
      <p:ext uri="{BB962C8B-B14F-4D97-AF65-F5344CB8AC3E}">
        <p14:creationId xmlns:p14="http://schemas.microsoft.com/office/powerpoint/2010/main" val="2410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Outline</a:t>
            </a:r>
            <a:endParaRPr lang="en-US" dirty="0"/>
          </a:p>
        </p:txBody>
      </p:sp>
      <p:sp>
        <p:nvSpPr>
          <p:cNvPr id="3" name="Content Placeholder 2"/>
          <p:cNvSpPr>
            <a:spLocks noGrp="1"/>
          </p:cNvSpPr>
          <p:nvPr>
            <p:ph idx="1"/>
          </p:nvPr>
        </p:nvSpPr>
        <p:spPr>
          <a:xfrm>
            <a:off x="457200" y="1143000"/>
            <a:ext cx="8458200" cy="3962400"/>
          </a:xfrm>
        </p:spPr>
        <p:txBody>
          <a:bodyPr/>
          <a:lstStyle/>
          <a:p>
            <a:r>
              <a:rPr lang="en-US" dirty="0" smtClean="0"/>
              <a:t>Motivation: </a:t>
            </a:r>
            <a:r>
              <a:rPr lang="en-US" dirty="0" smtClean="0"/>
              <a:t>Standard Course Pros and Cons</a:t>
            </a:r>
            <a:endParaRPr lang="en-US" dirty="0" smtClean="0"/>
          </a:p>
          <a:p>
            <a:r>
              <a:rPr lang="en-US" dirty="0" smtClean="0"/>
              <a:t>Goals and Curricular Design </a:t>
            </a:r>
            <a:r>
              <a:rPr lang="en-US" dirty="0" smtClean="0"/>
              <a:t>Principles</a:t>
            </a:r>
          </a:p>
          <a:p>
            <a:r>
              <a:rPr lang="en-US" dirty="0" smtClean="0"/>
              <a:t>Introductory Material</a:t>
            </a:r>
            <a:endParaRPr lang="en-US" dirty="0" smtClean="0"/>
          </a:p>
          <a:p>
            <a:r>
              <a:rPr lang="en-US" dirty="0" smtClean="0"/>
              <a:t>The Mathematical Story</a:t>
            </a:r>
          </a:p>
          <a:p>
            <a:r>
              <a:rPr lang="en-US" dirty="0" smtClean="0"/>
              <a:t>Pedagogy</a:t>
            </a:r>
          </a:p>
          <a:p>
            <a:r>
              <a:rPr lang="en-US" u="sng" dirty="0" smtClean="0"/>
              <a:t>Classroom Experience</a:t>
            </a:r>
            <a:endParaRPr lang="en-US" u="sng" dirty="0"/>
          </a:p>
        </p:txBody>
      </p:sp>
    </p:spTree>
    <p:extLst>
      <p:ext uri="{BB962C8B-B14F-4D97-AF65-F5344CB8AC3E}">
        <p14:creationId xmlns:p14="http://schemas.microsoft.com/office/powerpoint/2010/main" val="3389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Example continued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200" y="685800"/>
                <a:ext cx="8991600" cy="6096000"/>
              </a:xfrm>
            </p:spPr>
            <p:txBody>
              <a:bodyPr>
                <a:normAutofit fontScale="92500" lnSpcReduction="10000"/>
              </a:bodyPr>
              <a:lstStyle/>
              <a:p>
                <a:r>
                  <a:rPr lang="en-US" dirty="0" smtClean="0"/>
                  <a:t>We found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𝑛</m:t>
                        </m:r>
                      </m:sub>
                    </m:sSub>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.9</m:t>
                            </m:r>
                          </m:e>
                        </m:d>
                      </m:e>
                      <m:sup>
                        <m:r>
                          <a:rPr lang="en-US" i="1">
                            <a:latin typeface="Cambria Math"/>
                          </a:rPr>
                          <m:t>𝑛</m:t>
                        </m:r>
                      </m:sup>
                    </m:sSup>
                    <m:sSub>
                      <m:sSubPr>
                        <m:ctrlPr>
                          <a:rPr lang="en-US" i="1">
                            <a:latin typeface="Cambria Math"/>
                          </a:rPr>
                        </m:ctrlPr>
                      </m:sSubPr>
                      <m:e>
                        <m:r>
                          <a:rPr lang="en-US" b="0" i="1" smtClean="0">
                            <a:latin typeface="Cambria Math"/>
                          </a:rPr>
                          <m:t>(</m:t>
                        </m:r>
                        <m:r>
                          <a:rPr lang="en-US" i="1">
                            <a:latin typeface="Cambria Math"/>
                          </a:rPr>
                          <m:t>𝑝</m:t>
                        </m:r>
                      </m:e>
                      <m:sub>
                        <m:r>
                          <a:rPr lang="en-US" i="1">
                            <a:latin typeface="Cambria Math"/>
                          </a:rPr>
                          <m:t>0</m:t>
                        </m:r>
                      </m:sub>
                    </m:sSub>
                    <m:r>
                      <a:rPr lang="en-US" b="0" i="1" smtClean="0">
                        <a:latin typeface="Cambria Math"/>
                      </a:rPr>
                      <m:t>−1000)</m:t>
                    </m:r>
                    <m:r>
                      <a:rPr lang="en-US" i="1">
                        <a:latin typeface="Cambria Math"/>
                      </a:rPr>
                      <m:t>+100</m:t>
                    </m:r>
                    <m:r>
                      <a:rPr lang="en-US" b="0" i="1" smtClean="0">
                        <a:latin typeface="Cambria Math"/>
                      </a:rPr>
                      <m:t>0</m:t>
                    </m:r>
                  </m:oMath>
                </a14:m>
                <a:endParaRPr lang="en-US" dirty="0" smtClean="0"/>
              </a:p>
              <a:p>
                <a:r>
                  <a:rPr lang="en-US" dirty="0" smtClean="0"/>
                  <a:t>Can answer questions:</a:t>
                </a:r>
              </a:p>
              <a:p>
                <a:pPr lvl="1"/>
                <a:r>
                  <a:rPr lang="en-US" dirty="0" smtClean="0"/>
                  <a:t>What will the pollution level be in 5 years?</a:t>
                </a:r>
              </a:p>
              <a:p>
                <a:pPr lvl="1"/>
                <a:r>
                  <a:rPr lang="en-US" dirty="0" smtClean="0"/>
                  <a:t>What will happen in the long run? </a:t>
                </a:r>
              </a:p>
              <a:p>
                <a:pPr lvl="1"/>
                <a:r>
                  <a:rPr lang="en-US" dirty="0" smtClean="0"/>
                  <a:t>What if we change assumptions?</a:t>
                </a:r>
              </a:p>
              <a:p>
                <a:r>
                  <a:rPr lang="en-US" dirty="0" smtClean="0"/>
                  <a:t>Key features:</a:t>
                </a:r>
              </a:p>
              <a:p>
                <a:pPr lvl="1"/>
                <a:r>
                  <a:rPr lang="en-US" dirty="0" smtClean="0"/>
                  <a:t>Simple plausible assumptions</a:t>
                </a:r>
              </a:p>
              <a:p>
                <a:pPr lvl="1"/>
                <a:r>
                  <a:rPr lang="en-US" dirty="0" smtClean="0"/>
                  <a:t>Specific quantitative predictions</a:t>
                </a:r>
              </a:p>
              <a:p>
                <a:pPr lvl="1"/>
                <a:r>
                  <a:rPr lang="en-US" dirty="0" smtClean="0"/>
                  <a:t>Can compare predictions with real data; refine/revise modeling assumptions</a:t>
                </a:r>
              </a:p>
              <a:p>
                <a:pPr lvl="1"/>
                <a:r>
                  <a:rPr lang="en-US" dirty="0" smtClean="0"/>
                  <a:t>Math power: assumptions easily give us difference equation; patterns give us the preferred direct equation; algebra gives us the direct equation in a simpler, more </a:t>
                </a:r>
                <a:r>
                  <a:rPr lang="en-US" u="sng" dirty="0" smtClean="0"/>
                  <a:t>convenient form</a:t>
                </a:r>
              </a:p>
              <a:p>
                <a:endParaRPr lang="en-US" dirty="0" smtClean="0"/>
              </a:p>
              <a:p>
                <a:endParaRPr lang="en-US" dirty="0" smtClean="0"/>
              </a:p>
              <a:p>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685800"/>
                <a:ext cx="8991600" cy="6096000"/>
              </a:xfrm>
              <a:blipFill rotWithShape="1">
                <a:blip r:embed="rId3"/>
                <a:stretch>
                  <a:fillRect l="-1424" t="-2000" b="-700"/>
                </a:stretch>
              </a:blipFill>
            </p:spPr>
            <p:txBody>
              <a:bodyPr/>
              <a:lstStyle/>
              <a:p>
                <a:r>
                  <a:rPr lang="en-US">
                    <a:noFill/>
                  </a:rPr>
                  <a:t> </a:t>
                </a:r>
              </a:p>
            </p:txBody>
          </p:sp>
        </mc:Fallback>
      </mc:AlternateContent>
    </p:spTree>
    <p:extLst>
      <p:ext uri="{BB962C8B-B14F-4D97-AF65-F5344CB8AC3E}">
        <p14:creationId xmlns:p14="http://schemas.microsoft.com/office/powerpoint/2010/main" val="42866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Comments</a:t>
            </a:r>
            <a:endParaRPr lang="en-US" dirty="0"/>
          </a:p>
        </p:txBody>
      </p:sp>
      <p:sp>
        <p:nvSpPr>
          <p:cNvPr id="3" name="Content Placeholder 2"/>
          <p:cNvSpPr>
            <a:spLocks noGrp="1"/>
          </p:cNvSpPr>
          <p:nvPr>
            <p:ph idx="1"/>
          </p:nvPr>
        </p:nvSpPr>
        <p:spPr>
          <a:xfrm>
            <a:off x="228600" y="685800"/>
            <a:ext cx="8763000" cy="6096000"/>
          </a:xfrm>
        </p:spPr>
        <p:txBody>
          <a:bodyPr>
            <a:normAutofit/>
          </a:bodyPr>
          <a:lstStyle/>
          <a:p>
            <a:r>
              <a:rPr lang="en-US" dirty="0" smtClean="0"/>
              <a:t>For most students notation is unfamiliar; </a:t>
            </a:r>
            <a:br>
              <a:rPr lang="en-US" dirty="0" smtClean="0"/>
            </a:br>
            <a:r>
              <a:rPr lang="en-US" dirty="0" smtClean="0"/>
              <a:t>For some it is difficult at first</a:t>
            </a:r>
          </a:p>
          <a:p>
            <a:r>
              <a:rPr lang="en-US" dirty="0" smtClean="0"/>
              <a:t>Conceptual idea of patterns, and recursive patterns in particular seems to come naturally</a:t>
            </a:r>
          </a:p>
          <a:p>
            <a:r>
              <a:rPr lang="en-US" dirty="0" smtClean="0"/>
              <a:t>Difference equations take some getting used to</a:t>
            </a:r>
          </a:p>
          <a:p>
            <a:r>
              <a:rPr lang="en-US" dirty="0" smtClean="0"/>
              <a:t>Students have ample opportunity through the entire course to develop their skills</a:t>
            </a:r>
          </a:p>
          <a:p>
            <a:r>
              <a:rPr lang="en-US" dirty="0" smtClean="0"/>
              <a:t>Mastery of difference equation techniques not an end in itself – convenient vehicle for developing </a:t>
            </a:r>
            <a:r>
              <a:rPr lang="en-US" u="sng" dirty="0" smtClean="0"/>
              <a:t>the key ideas.</a:t>
            </a:r>
            <a:r>
              <a:rPr lang="en-US" dirty="0" smtClean="0"/>
              <a:t> </a:t>
            </a:r>
            <a:endParaRPr lang="en-US" dirty="0" smtClean="0"/>
          </a:p>
          <a:p>
            <a:pPr marL="0" indent="0">
              <a:buNone/>
            </a:pPr>
            <a:endParaRPr lang="en-US" dirty="0"/>
          </a:p>
        </p:txBody>
      </p:sp>
    </p:spTree>
    <p:extLst>
      <p:ext uri="{BB962C8B-B14F-4D97-AF65-F5344CB8AC3E}">
        <p14:creationId xmlns:p14="http://schemas.microsoft.com/office/powerpoint/2010/main" val="18777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838200"/>
          </a:xfrm>
        </p:spPr>
        <p:txBody>
          <a:bodyPr>
            <a:noAutofit/>
          </a:bodyPr>
          <a:lstStyle/>
          <a:p>
            <a:r>
              <a:rPr lang="en-US" sz="8000" dirty="0" smtClean="0"/>
              <a:t>10 minute Break</a:t>
            </a:r>
            <a:endParaRPr lang="en-US" sz="8000" dirty="0"/>
          </a:p>
        </p:txBody>
      </p:sp>
    </p:spTree>
    <p:extLst>
      <p:ext uri="{BB962C8B-B14F-4D97-AF65-F5344CB8AC3E}">
        <p14:creationId xmlns:p14="http://schemas.microsoft.com/office/powerpoint/2010/main" val="160129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838200"/>
          </a:xfrm>
        </p:spPr>
        <p:txBody>
          <a:bodyPr>
            <a:noAutofit/>
          </a:bodyPr>
          <a:lstStyle/>
          <a:p>
            <a:r>
              <a:rPr lang="en-US" sz="8000" dirty="0" smtClean="0"/>
              <a:t>The Math Story</a:t>
            </a:r>
            <a:endParaRPr lang="en-US" sz="8000" dirty="0"/>
          </a:p>
        </p:txBody>
      </p:sp>
    </p:spTree>
    <p:extLst>
      <p:ext uri="{BB962C8B-B14F-4D97-AF65-F5344CB8AC3E}">
        <p14:creationId xmlns:p14="http://schemas.microsoft.com/office/powerpoint/2010/main" val="3192055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Model Development and Use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29000" y="1219200"/>
                <a:ext cx="5562600" cy="5410200"/>
              </a:xfrm>
            </p:spPr>
            <p:txBody>
              <a:bodyPr>
                <a:normAutofit/>
              </a:bodyPr>
              <a:lstStyle/>
              <a:p>
                <a:pPr marL="0" indent="0">
                  <a:buNone/>
                </a:pPr>
                <a:r>
                  <a:rPr lang="en-US" sz="2400" dirty="0" smtClean="0">
                    <a:solidFill>
                      <a:srgbClr val="0070C0"/>
                    </a:solidFill>
                  </a:rPr>
                  <a:t>11, 14, 17, 20, …</a:t>
                </a:r>
                <a:br>
                  <a:rPr lang="en-US" sz="2400" dirty="0" smtClean="0">
                    <a:solidFill>
                      <a:srgbClr val="0070C0"/>
                    </a:solidFill>
                  </a:rPr>
                </a:br>
                <a:r>
                  <a:rPr lang="en-US" sz="2400" dirty="0" smtClean="0">
                    <a:solidFill>
                      <a:srgbClr val="0070C0"/>
                    </a:solidFill>
                  </a:rPr>
                  <a:t>Each term 3 more than preceding term</a:t>
                </a:r>
                <a:r>
                  <a:rPr lang="en-US" sz="2400" dirty="0" smtClean="0"/>
                  <a:t/>
                </a:r>
                <a:br>
                  <a:rPr lang="en-US" sz="2400" dirty="0" smtClean="0"/>
                </a:br>
                <a:r>
                  <a:rPr lang="en-US" sz="2800" dirty="0" smtClean="0">
                    <a:solidFill>
                      <a:schemeClr val="bg1"/>
                    </a:solidFill>
                  </a:rPr>
                  <a:t>.</a:t>
                </a:r>
              </a:p>
              <a:p>
                <a:pPr marL="0" indent="0">
                  <a:buNone/>
                </a:pPr>
                <a14:m>
                  <m:oMath xmlns:m="http://schemas.openxmlformats.org/officeDocument/2006/math">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r>
                          <a:rPr lang="en-US" sz="2400" i="1">
                            <a:solidFill>
                              <a:srgbClr val="0070C0"/>
                            </a:solidFill>
                            <a:latin typeface="Cambria Math"/>
                          </a:rPr>
                          <m:t>+1</m:t>
                        </m:r>
                      </m:sub>
                    </m:sSub>
                    <m:r>
                      <a:rPr lang="en-US" sz="2400" i="1">
                        <a:solidFill>
                          <a:srgbClr val="0070C0"/>
                        </a:solidFill>
                        <a:latin typeface="Cambria Math"/>
                      </a:rPr>
                      <m:t>=</m:t>
                    </m:r>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sub>
                    </m:sSub>
                    <m:r>
                      <a:rPr lang="en-US" sz="2400" i="1">
                        <a:solidFill>
                          <a:srgbClr val="0070C0"/>
                        </a:solidFill>
                        <a:latin typeface="Cambria Math"/>
                      </a:rPr>
                      <m:t>+3</m:t>
                    </m:r>
                  </m:oMath>
                </a14:m>
                <a:r>
                  <a:rPr lang="en-US" sz="2400" dirty="0">
                    <a:solidFill>
                      <a:srgbClr val="0070C0"/>
                    </a:solidFill>
                  </a:rPr>
                  <a:t>    or    </a:t>
                </a:r>
                <a14:m>
                  <m:oMath xmlns:m="http://schemas.openxmlformats.org/officeDocument/2006/math">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r>
                          <a:rPr lang="en-US" sz="2400" i="1">
                            <a:solidFill>
                              <a:srgbClr val="0070C0"/>
                            </a:solidFill>
                            <a:latin typeface="Cambria Math"/>
                          </a:rPr>
                          <m:t>+1</m:t>
                        </m:r>
                      </m:sub>
                    </m:sSub>
                    <m:r>
                      <a:rPr lang="en-US" sz="2400" i="1">
                        <a:solidFill>
                          <a:srgbClr val="0070C0"/>
                        </a:solidFill>
                        <a:latin typeface="Cambria Math"/>
                      </a:rPr>
                      <m:t>=</m:t>
                    </m:r>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sub>
                    </m:sSub>
                    <m:r>
                      <a:rPr lang="en-US" sz="2400" i="1">
                        <a:solidFill>
                          <a:srgbClr val="0070C0"/>
                        </a:solidFill>
                        <a:latin typeface="Cambria Math"/>
                      </a:rPr>
                      <m:t>+</m:t>
                    </m:r>
                    <m:r>
                      <a:rPr lang="en-US" sz="2400" i="1">
                        <a:solidFill>
                          <a:srgbClr val="0070C0"/>
                        </a:solidFill>
                        <a:latin typeface="Cambria Math"/>
                      </a:rPr>
                      <m:t>𝑑</m:t>
                    </m:r>
                  </m:oMath>
                </a14:m>
                <a:r>
                  <a:rPr lang="en-US" sz="2400" i="1" dirty="0" smtClean="0"/>
                  <a:t/>
                </a:r>
                <a:br>
                  <a:rPr lang="en-US" sz="2400" i="1" dirty="0" smtClean="0"/>
                </a:br>
                <a:r>
                  <a:rPr lang="en-US" sz="2400" i="1" dirty="0" smtClean="0"/>
                  <a:t/>
                </a:r>
                <a:br>
                  <a:rPr lang="en-US" sz="2400" i="1" dirty="0" smtClean="0"/>
                </a:br>
                <a:endParaRPr lang="en-US" sz="2400" i="1" dirty="0" smtClean="0"/>
              </a:p>
              <a:p>
                <a:pPr marL="0" indent="0">
                  <a:buNone/>
                </a:pPr>
                <a:r>
                  <a:rPr lang="en-US" sz="2400" dirty="0">
                    <a:solidFill>
                      <a:srgbClr val="0070C0"/>
                    </a:solidFill>
                  </a:rPr>
                  <a:t>Graphs are lines with slope 3  or </a:t>
                </a:r>
                <a:r>
                  <a:rPr lang="en-US" sz="2400" i="1" dirty="0">
                    <a:solidFill>
                      <a:srgbClr val="0070C0"/>
                    </a:solidFill>
                  </a:rPr>
                  <a:t>d  </a:t>
                </a:r>
                <a:r>
                  <a:rPr lang="en-US" sz="4800" i="1" dirty="0">
                    <a:solidFill>
                      <a:schemeClr val="bg1"/>
                    </a:solidFill>
                  </a:rPr>
                  <a:t>.</a:t>
                </a:r>
                <a:r>
                  <a:rPr lang="en-US" sz="2400" i="1" dirty="0">
                    <a:solidFill>
                      <a:srgbClr val="0070C0"/>
                    </a:solidFill>
                  </a:rPr>
                  <a:t/>
                </a:r>
                <a:br>
                  <a:rPr lang="en-US" sz="2400" i="1" dirty="0">
                    <a:solidFill>
                      <a:srgbClr val="0070C0"/>
                    </a:solidFill>
                  </a:rPr>
                </a:br>
                <a14:m>
                  <m:oMath xmlns:m="http://schemas.openxmlformats.org/officeDocument/2006/math">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sub>
                    </m:sSub>
                    <m:r>
                      <a:rPr lang="en-US" sz="2400" i="1">
                        <a:solidFill>
                          <a:srgbClr val="0070C0"/>
                        </a:solidFill>
                        <a:latin typeface="Cambria Math"/>
                      </a:rPr>
                      <m:t>=11+3</m:t>
                    </m:r>
                    <m:r>
                      <a:rPr lang="en-US" sz="2400" i="1">
                        <a:solidFill>
                          <a:srgbClr val="0070C0"/>
                        </a:solidFill>
                        <a:latin typeface="Cambria Math"/>
                      </a:rPr>
                      <m:t>𝑛</m:t>
                    </m:r>
                  </m:oMath>
                </a14:m>
                <a:r>
                  <a:rPr lang="en-US" sz="2400" dirty="0">
                    <a:solidFill>
                      <a:srgbClr val="0070C0"/>
                    </a:solidFill>
                  </a:rPr>
                  <a:t>  or  </a:t>
                </a:r>
                <a14:m>
                  <m:oMath xmlns:m="http://schemas.openxmlformats.org/officeDocument/2006/math">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𝑛</m:t>
                        </m:r>
                      </m:sub>
                    </m:sSub>
                    <m:r>
                      <a:rPr lang="en-US" sz="2400" i="1">
                        <a:solidFill>
                          <a:srgbClr val="0070C0"/>
                        </a:solidFill>
                        <a:latin typeface="Cambria Math"/>
                      </a:rPr>
                      <m:t>=</m:t>
                    </m:r>
                    <m:sSub>
                      <m:sSubPr>
                        <m:ctrlPr>
                          <a:rPr lang="en-US" sz="2400" i="1">
                            <a:solidFill>
                              <a:srgbClr val="0070C0"/>
                            </a:solidFill>
                            <a:latin typeface="Cambria Math"/>
                          </a:rPr>
                        </m:ctrlPr>
                      </m:sSubPr>
                      <m:e>
                        <m:r>
                          <a:rPr lang="en-US" sz="2400" i="1">
                            <a:solidFill>
                              <a:srgbClr val="0070C0"/>
                            </a:solidFill>
                            <a:latin typeface="Cambria Math"/>
                          </a:rPr>
                          <m:t>𝑎</m:t>
                        </m:r>
                      </m:e>
                      <m:sub>
                        <m:r>
                          <a:rPr lang="en-US" sz="2400" i="1">
                            <a:solidFill>
                              <a:srgbClr val="0070C0"/>
                            </a:solidFill>
                            <a:latin typeface="Cambria Math"/>
                          </a:rPr>
                          <m:t>0</m:t>
                        </m:r>
                      </m:sub>
                    </m:sSub>
                    <m:r>
                      <a:rPr lang="en-US" sz="2400" i="1">
                        <a:solidFill>
                          <a:srgbClr val="0070C0"/>
                        </a:solidFill>
                        <a:latin typeface="Cambria Math"/>
                      </a:rPr>
                      <m:t>+</m:t>
                    </m:r>
                    <m:r>
                      <a:rPr lang="en-US" sz="2400" i="1">
                        <a:solidFill>
                          <a:srgbClr val="0070C0"/>
                        </a:solidFill>
                        <a:latin typeface="Cambria Math"/>
                      </a:rPr>
                      <m:t>𝑑𝑛</m:t>
                    </m:r>
                  </m:oMath>
                </a14:m>
                <a:r>
                  <a:rPr lang="en-US" sz="2400" dirty="0" smtClean="0"/>
                  <a:t/>
                </a:r>
                <a:br>
                  <a:rPr lang="en-US" sz="2400" dirty="0" smtClean="0"/>
                </a:br>
                <a:endParaRPr lang="en-US" sz="2400" dirty="0" smtClean="0"/>
              </a:p>
              <a:p>
                <a:pPr marL="0" indent="0">
                  <a:buNone/>
                </a:pPr>
                <a:r>
                  <a:rPr lang="en-US" sz="2400" dirty="0">
                    <a:solidFill>
                      <a:srgbClr val="0070C0"/>
                    </a:solidFill>
                  </a:rPr>
                  <a:t>Predict the 50</a:t>
                </a:r>
                <a:r>
                  <a:rPr lang="en-US" sz="2400" baseline="30000" dirty="0">
                    <a:solidFill>
                      <a:srgbClr val="0070C0"/>
                    </a:solidFill>
                  </a:rPr>
                  <a:t>th</a:t>
                </a:r>
                <a:r>
                  <a:rPr lang="en-US" sz="2400" dirty="0">
                    <a:solidFill>
                      <a:srgbClr val="0070C0"/>
                    </a:solidFill>
                  </a:rPr>
                  <a:t> term;</a:t>
                </a:r>
                <a:r>
                  <a:rPr lang="en-US" dirty="0">
                    <a:solidFill>
                      <a:schemeClr val="bg1"/>
                    </a:solidFill>
                  </a:rPr>
                  <a:t>.</a:t>
                </a:r>
                <a:r>
                  <a:rPr lang="en-US" sz="2400" dirty="0">
                    <a:solidFill>
                      <a:srgbClr val="0070C0"/>
                    </a:solidFill>
                  </a:rPr>
                  <a:t>  When will a value </a:t>
                </a:r>
                <a:r>
                  <a:rPr lang="en-US" sz="2400" u="sng" dirty="0">
                    <a:solidFill>
                      <a:srgbClr val="0070C0"/>
                    </a:solidFill>
                  </a:rPr>
                  <a:t>of 1000 or </a:t>
                </a:r>
                <a:r>
                  <a:rPr lang="en-US" sz="2400" u="sng" dirty="0" smtClean="0">
                    <a:solidFill>
                      <a:srgbClr val="0070C0"/>
                    </a:solidFill>
                  </a:rPr>
                  <a:t>more first </a:t>
                </a:r>
                <a:r>
                  <a:rPr lang="en-US" sz="2400" u="sng" dirty="0">
                    <a:solidFill>
                      <a:srgbClr val="0070C0"/>
                    </a:solidFill>
                  </a:rPr>
                  <a:t>be observed?</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29000" y="1219200"/>
                <a:ext cx="5562600" cy="5410200"/>
              </a:xfrm>
              <a:blipFill rotWithShape="1">
                <a:blip r:embed="rId3"/>
                <a:stretch>
                  <a:fillRect l="-2303" t="-901"/>
                </a:stretch>
              </a:blipFill>
            </p:spPr>
            <p:txBody>
              <a:bodyPr/>
              <a:lstStyle/>
              <a:p>
                <a:r>
                  <a:rPr lang="en-US">
                    <a:noFill/>
                  </a:rPr>
                  <a:t> </a:t>
                </a:r>
              </a:p>
            </p:txBody>
          </p:sp>
        </mc:Fallback>
      </mc:AlternateContent>
      <p:sp>
        <p:nvSpPr>
          <p:cNvPr id="5" name="Content Placeholder 2"/>
          <p:cNvSpPr txBox="1">
            <a:spLocks/>
          </p:cNvSpPr>
          <p:nvPr/>
        </p:nvSpPr>
        <p:spPr>
          <a:xfrm>
            <a:off x="457200" y="685800"/>
            <a:ext cx="7848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Observe or hypothesize a recursive pattern</a:t>
            </a:r>
            <a:br>
              <a:rPr lang="en-US" dirty="0" smtClean="0"/>
            </a:br>
            <a:r>
              <a:rPr lang="en-US" sz="3600" dirty="0" smtClean="0">
                <a:solidFill>
                  <a:schemeClr val="bg1"/>
                </a:solidFill>
              </a:rPr>
              <a:t>.</a:t>
            </a:r>
          </a:p>
          <a:p>
            <a:r>
              <a:rPr lang="en-US" dirty="0" smtClean="0"/>
              <a:t>Formulate difference equation</a:t>
            </a:r>
            <a:r>
              <a:rPr lang="en-US" i="1" dirty="0" smtClean="0"/>
              <a:t/>
            </a:r>
            <a:br>
              <a:rPr lang="en-US" i="1" dirty="0" smtClean="0"/>
            </a:br>
            <a:endParaRPr lang="en-US" i="1" dirty="0" smtClean="0"/>
          </a:p>
          <a:p>
            <a:r>
              <a:rPr lang="en-US" dirty="0" smtClean="0"/>
              <a:t>Study properties of corresponding family of models (</a:t>
            </a:r>
            <a:r>
              <a:rPr lang="en-US" dirty="0" err="1" smtClean="0"/>
              <a:t>eg</a:t>
            </a:r>
            <a:r>
              <a:rPr lang="en-US" dirty="0" smtClean="0"/>
              <a:t>. graphs, functional equation)</a:t>
            </a:r>
            <a:br>
              <a:rPr lang="en-US" dirty="0" smtClean="0"/>
            </a:br>
            <a:r>
              <a:rPr lang="en-US" dirty="0" smtClean="0"/>
              <a:t/>
            </a:r>
            <a:br>
              <a:rPr lang="en-US" dirty="0" smtClean="0"/>
            </a:br>
            <a:endParaRPr lang="en-US" dirty="0" smtClean="0"/>
          </a:p>
          <a:p>
            <a:r>
              <a:rPr lang="en-US" dirty="0" smtClean="0"/>
              <a:t>Answer questions about the model.</a:t>
            </a:r>
          </a:p>
          <a:p>
            <a:pPr marL="0" indent="0">
              <a:buFont typeface="Arial" pitchFamily="34" charset="0"/>
              <a:buNone/>
            </a:pPr>
            <a:endParaRPr lang="en-US" dirty="0"/>
          </a:p>
        </p:txBody>
      </p:sp>
    </p:spTree>
    <p:extLst>
      <p:ext uri="{BB962C8B-B14F-4D97-AF65-F5344CB8AC3E}">
        <p14:creationId xmlns:p14="http://schemas.microsoft.com/office/powerpoint/2010/main" val="36417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Progression of Model Types</a:t>
            </a:r>
            <a:endParaRPr lang="en-US" dirty="0"/>
          </a:p>
        </p:txBody>
      </p:sp>
      <p:sp>
        <p:nvSpPr>
          <p:cNvPr id="3" name="Content Placeholder 2"/>
          <p:cNvSpPr>
            <a:spLocks noGrp="1"/>
          </p:cNvSpPr>
          <p:nvPr>
            <p:ph idx="1"/>
          </p:nvPr>
        </p:nvSpPr>
        <p:spPr>
          <a:xfrm>
            <a:off x="228600" y="685800"/>
            <a:ext cx="8763000" cy="6096000"/>
          </a:xfrm>
        </p:spPr>
        <p:txBody>
          <a:bodyPr>
            <a:normAutofit/>
          </a:bodyPr>
          <a:lstStyle/>
          <a:p>
            <a:pPr>
              <a:spcBef>
                <a:spcPts val="2000"/>
              </a:spcBef>
            </a:pPr>
            <a:r>
              <a:rPr lang="en-US" dirty="0" smtClean="0"/>
              <a:t>Arithmetic Growth;  add a constant</a:t>
            </a:r>
          </a:p>
          <a:p>
            <a:pPr>
              <a:spcBef>
                <a:spcPts val="2000"/>
              </a:spcBef>
            </a:pPr>
            <a:r>
              <a:rPr lang="en-US" dirty="0" smtClean="0"/>
              <a:t>Quadratic Growth; added </a:t>
            </a:r>
            <a:r>
              <a:rPr lang="en-US" dirty="0" err="1" smtClean="0"/>
              <a:t>amts</a:t>
            </a:r>
            <a:r>
              <a:rPr lang="en-US" dirty="0" smtClean="0"/>
              <a:t> grow </a:t>
            </a:r>
            <a:r>
              <a:rPr lang="en-US" sz="2800" b="1" dirty="0" smtClean="0"/>
              <a:t>arithmetically</a:t>
            </a:r>
          </a:p>
          <a:p>
            <a:pPr>
              <a:spcBef>
                <a:spcPts val="2000"/>
              </a:spcBef>
            </a:pPr>
            <a:r>
              <a:rPr lang="en-US" dirty="0" smtClean="0"/>
              <a:t>Geometric </a:t>
            </a:r>
            <a:r>
              <a:rPr lang="en-US" dirty="0"/>
              <a:t>Growth</a:t>
            </a:r>
            <a:r>
              <a:rPr lang="en-US" dirty="0" smtClean="0"/>
              <a:t>; multiply by a constant</a:t>
            </a:r>
          </a:p>
          <a:p>
            <a:pPr>
              <a:spcBef>
                <a:spcPts val="2000"/>
              </a:spcBef>
            </a:pPr>
            <a:r>
              <a:rPr lang="en-US" dirty="0" smtClean="0"/>
              <a:t>Mixed Growth; add </a:t>
            </a:r>
            <a:r>
              <a:rPr lang="en-US" i="1" dirty="0" smtClean="0"/>
              <a:t>and</a:t>
            </a:r>
            <a:r>
              <a:rPr lang="en-US" dirty="0" smtClean="0"/>
              <a:t> multiply by constants</a:t>
            </a:r>
          </a:p>
          <a:p>
            <a:pPr>
              <a:spcBef>
                <a:spcPts val="2000"/>
              </a:spcBef>
            </a:pPr>
            <a:r>
              <a:rPr lang="en-US" dirty="0" smtClean="0"/>
              <a:t>Logistic Growth; multiply by factor that depends linearly on current term</a:t>
            </a:r>
          </a:p>
          <a:p>
            <a:pPr>
              <a:spcBef>
                <a:spcPts val="2000"/>
              </a:spcBef>
            </a:pPr>
            <a:r>
              <a:rPr lang="en-US" dirty="0" smtClean="0"/>
              <a:t>Refined Logistic Growth; divide </a:t>
            </a:r>
            <a:r>
              <a:rPr lang="en-US" dirty="0"/>
              <a:t>by factor that depends linearly on current </a:t>
            </a:r>
            <a:r>
              <a:rPr lang="en-US" dirty="0" smtClean="0"/>
              <a:t>term</a:t>
            </a:r>
          </a:p>
          <a:p>
            <a:pPr>
              <a:spcBef>
                <a:spcPts val="2000"/>
              </a:spcBef>
            </a:pPr>
            <a:r>
              <a:rPr lang="en-US" dirty="0" smtClean="0">
                <a:solidFill>
                  <a:schemeClr val="bg1">
                    <a:lumMod val="65000"/>
                  </a:schemeClr>
                </a:solidFill>
              </a:rPr>
              <a:t>[Function Families]</a:t>
            </a:r>
            <a:endParaRPr lang="en-US" dirty="0">
              <a:solidFill>
                <a:schemeClr val="bg1">
                  <a:lumMod val="65000"/>
                </a:schemeClr>
              </a:solidFill>
            </a:endParaRPr>
          </a:p>
        </p:txBody>
      </p:sp>
      <p:sp>
        <p:nvSpPr>
          <p:cNvPr id="5" name="TextBox 4"/>
          <p:cNvSpPr txBox="1"/>
          <p:nvPr/>
        </p:nvSpPr>
        <p:spPr>
          <a:xfrm>
            <a:off x="6667500" y="1219200"/>
            <a:ext cx="2247900" cy="461665"/>
          </a:xfrm>
          <a:prstGeom prst="rect">
            <a:avLst/>
          </a:prstGeom>
          <a:noFill/>
        </p:spPr>
        <p:txBody>
          <a:bodyPr wrap="square" rtlCol="0">
            <a:spAutoFit/>
          </a:bodyPr>
          <a:lstStyle/>
          <a:p>
            <a:r>
              <a:rPr lang="en-US" sz="2400" dirty="0" smtClean="0">
                <a:solidFill>
                  <a:srgbClr val="0070C0"/>
                </a:solidFill>
              </a:rPr>
              <a:t>Linear Functions</a:t>
            </a:r>
            <a:endParaRPr lang="en-US" dirty="0"/>
          </a:p>
        </p:txBody>
      </p:sp>
      <p:sp>
        <p:nvSpPr>
          <p:cNvPr id="6" name="TextBox 5"/>
          <p:cNvSpPr txBox="1"/>
          <p:nvPr/>
        </p:nvSpPr>
        <p:spPr>
          <a:xfrm>
            <a:off x="6172200" y="1981200"/>
            <a:ext cx="2743200" cy="461665"/>
          </a:xfrm>
          <a:prstGeom prst="rect">
            <a:avLst/>
          </a:prstGeom>
          <a:noFill/>
        </p:spPr>
        <p:txBody>
          <a:bodyPr wrap="square" rtlCol="0">
            <a:spAutoFit/>
          </a:bodyPr>
          <a:lstStyle/>
          <a:p>
            <a:r>
              <a:rPr lang="en-US" sz="2400" dirty="0" smtClean="0">
                <a:solidFill>
                  <a:srgbClr val="0070C0"/>
                </a:solidFill>
              </a:rPr>
              <a:t>Quadratic  Functions</a:t>
            </a:r>
            <a:endParaRPr lang="en-US" dirty="0"/>
          </a:p>
        </p:txBody>
      </p:sp>
      <p:sp>
        <p:nvSpPr>
          <p:cNvPr id="7" name="TextBox 6"/>
          <p:cNvSpPr txBox="1"/>
          <p:nvPr/>
        </p:nvSpPr>
        <p:spPr>
          <a:xfrm>
            <a:off x="5981700" y="2612020"/>
            <a:ext cx="2933700" cy="461665"/>
          </a:xfrm>
          <a:prstGeom prst="rect">
            <a:avLst/>
          </a:prstGeom>
          <a:noFill/>
        </p:spPr>
        <p:txBody>
          <a:bodyPr wrap="square" rtlCol="0">
            <a:spAutoFit/>
          </a:bodyPr>
          <a:lstStyle/>
          <a:p>
            <a:r>
              <a:rPr lang="en-US" sz="2400" dirty="0" smtClean="0">
                <a:solidFill>
                  <a:srgbClr val="0070C0"/>
                </a:solidFill>
              </a:rPr>
              <a:t>Exponential Functions</a:t>
            </a:r>
            <a:endParaRPr lang="en-US" dirty="0"/>
          </a:p>
        </p:txBody>
      </p:sp>
      <p:sp>
        <p:nvSpPr>
          <p:cNvPr id="8" name="TextBox 7"/>
          <p:cNvSpPr txBox="1"/>
          <p:nvPr/>
        </p:nvSpPr>
        <p:spPr>
          <a:xfrm>
            <a:off x="5334000" y="3424535"/>
            <a:ext cx="3581400" cy="461665"/>
          </a:xfrm>
          <a:prstGeom prst="rect">
            <a:avLst/>
          </a:prstGeom>
          <a:noFill/>
        </p:spPr>
        <p:txBody>
          <a:bodyPr wrap="square" rtlCol="0">
            <a:spAutoFit/>
          </a:bodyPr>
          <a:lstStyle/>
          <a:p>
            <a:r>
              <a:rPr lang="en-US" sz="2400" dirty="0" smtClean="0">
                <a:solidFill>
                  <a:srgbClr val="0070C0"/>
                </a:solidFill>
              </a:rPr>
              <a:t>Exponential plus a constant</a:t>
            </a:r>
            <a:endParaRPr lang="en-US" dirty="0"/>
          </a:p>
        </p:txBody>
      </p:sp>
      <p:sp>
        <p:nvSpPr>
          <p:cNvPr id="9" name="TextBox 8"/>
          <p:cNvSpPr txBox="1"/>
          <p:nvPr/>
        </p:nvSpPr>
        <p:spPr>
          <a:xfrm>
            <a:off x="4953000" y="4262735"/>
            <a:ext cx="3962400" cy="461665"/>
          </a:xfrm>
          <a:prstGeom prst="rect">
            <a:avLst/>
          </a:prstGeom>
          <a:noFill/>
        </p:spPr>
        <p:txBody>
          <a:bodyPr wrap="square" rtlCol="0">
            <a:spAutoFit/>
          </a:bodyPr>
          <a:lstStyle/>
          <a:p>
            <a:r>
              <a:rPr lang="en-US" sz="2400" dirty="0" smtClean="0">
                <a:solidFill>
                  <a:srgbClr val="0070C0"/>
                </a:solidFill>
              </a:rPr>
              <a:t>No closed form functional </a:t>
            </a:r>
            <a:r>
              <a:rPr lang="en-US" sz="2400" dirty="0" err="1" smtClean="0">
                <a:solidFill>
                  <a:srgbClr val="0070C0"/>
                </a:solidFill>
              </a:rPr>
              <a:t>eqn</a:t>
            </a:r>
            <a:endParaRPr lang="en-US" dirty="0"/>
          </a:p>
        </p:txBody>
      </p:sp>
      <p:sp>
        <p:nvSpPr>
          <p:cNvPr id="10" name="TextBox 9"/>
          <p:cNvSpPr txBox="1"/>
          <p:nvPr/>
        </p:nvSpPr>
        <p:spPr>
          <a:xfrm>
            <a:off x="3810000" y="5939135"/>
            <a:ext cx="5105400" cy="461665"/>
          </a:xfrm>
          <a:prstGeom prst="rect">
            <a:avLst/>
          </a:prstGeom>
          <a:noFill/>
        </p:spPr>
        <p:txBody>
          <a:bodyPr wrap="square" rtlCol="0">
            <a:spAutoFit/>
          </a:bodyPr>
          <a:lstStyle/>
          <a:p>
            <a:r>
              <a:rPr lang="en-US" sz="2400" u="sng" dirty="0" smtClean="0">
                <a:solidFill>
                  <a:srgbClr val="0070C0"/>
                </a:solidFill>
              </a:rPr>
              <a:t>Standard Continuous Logistic Functions</a:t>
            </a:r>
            <a:endParaRPr lang="en-US" u="sng" dirty="0"/>
          </a:p>
        </p:txBody>
      </p:sp>
    </p:spTree>
    <p:extLst>
      <p:ext uri="{BB962C8B-B14F-4D97-AF65-F5344CB8AC3E}">
        <p14:creationId xmlns:p14="http://schemas.microsoft.com/office/powerpoint/2010/main" val="16032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Motivating The Progression</a:t>
            </a:r>
            <a:endParaRPr lang="en-US" dirty="0"/>
          </a:p>
        </p:txBody>
      </p:sp>
      <p:sp>
        <p:nvSpPr>
          <p:cNvPr id="3" name="Content Placeholder 2"/>
          <p:cNvSpPr>
            <a:spLocks noGrp="1"/>
          </p:cNvSpPr>
          <p:nvPr>
            <p:ph idx="1"/>
          </p:nvPr>
        </p:nvSpPr>
        <p:spPr>
          <a:xfrm>
            <a:off x="304800" y="1066800"/>
            <a:ext cx="8534400" cy="5486400"/>
          </a:xfrm>
        </p:spPr>
        <p:txBody>
          <a:bodyPr/>
          <a:lstStyle/>
          <a:p>
            <a:r>
              <a:rPr lang="en-US" dirty="0" smtClean="0"/>
              <a:t>Arithmetic Growth needs no motivation</a:t>
            </a:r>
          </a:p>
          <a:p>
            <a:r>
              <a:rPr lang="en-US" dirty="0" smtClean="0"/>
              <a:t>Plausible rationales.  </a:t>
            </a:r>
            <a:r>
              <a:rPr lang="en-US" i="1" dirty="0" err="1" smtClean="0"/>
              <a:t>Eg</a:t>
            </a:r>
            <a:r>
              <a:rPr lang="en-US" i="1" dirty="0" smtClean="0"/>
              <a:t>.</a:t>
            </a:r>
            <a:r>
              <a:rPr lang="en-US" dirty="0" smtClean="0"/>
              <a:t> Geometric Growth</a:t>
            </a:r>
          </a:p>
          <a:p>
            <a:r>
              <a:rPr lang="en-US" dirty="0" smtClean="0"/>
              <a:t>Structural Analysis.  </a:t>
            </a:r>
            <a:r>
              <a:rPr lang="en-US" i="1" dirty="0" err="1" smtClean="0"/>
              <a:t>Eg</a:t>
            </a:r>
            <a:r>
              <a:rPr lang="en-US" i="1" dirty="0" smtClean="0"/>
              <a:t>. </a:t>
            </a:r>
            <a:r>
              <a:rPr lang="en-US" dirty="0" smtClean="0"/>
              <a:t>Mixed Models</a:t>
            </a:r>
          </a:p>
          <a:p>
            <a:r>
              <a:rPr lang="en-US" dirty="0" smtClean="0"/>
              <a:t>Revision of earlier models.  </a:t>
            </a:r>
            <a:r>
              <a:rPr lang="en-US" i="1" dirty="0" err="1" smtClean="0"/>
              <a:t>Eg</a:t>
            </a:r>
            <a:r>
              <a:rPr lang="en-US" i="1" dirty="0" smtClean="0"/>
              <a:t>. </a:t>
            </a:r>
            <a:r>
              <a:rPr lang="en-US" dirty="0" smtClean="0"/>
              <a:t>Logistic and Revised Logistic Models</a:t>
            </a:r>
          </a:p>
          <a:p>
            <a:r>
              <a:rPr lang="en-US" dirty="0" smtClean="0"/>
              <a:t>Successive models steadily increase in complexity, sophistication</a:t>
            </a:r>
          </a:p>
          <a:p>
            <a:r>
              <a:rPr lang="en-US" dirty="0" smtClean="0"/>
              <a:t>Continual appearance of important aspects of modeling: assumptions, parameters, fitting </a:t>
            </a:r>
            <a:r>
              <a:rPr lang="en-US" u="sng" dirty="0" smtClean="0"/>
              <a:t>models to data; reconsidering assumptions …</a:t>
            </a:r>
            <a:endParaRPr lang="en-US" u="sng" dirty="0"/>
          </a:p>
        </p:txBody>
      </p:sp>
    </p:spTree>
    <p:extLst>
      <p:ext uri="{BB962C8B-B14F-4D97-AF65-F5344CB8AC3E}">
        <p14:creationId xmlns:p14="http://schemas.microsoft.com/office/powerpoint/2010/main" val="4629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normAutofit fontScale="90000"/>
          </a:bodyPr>
          <a:lstStyle/>
          <a:p>
            <a:r>
              <a:rPr lang="en-US" dirty="0" smtClean="0"/>
              <a:t>Beautiful Evolution of Core Progression</a:t>
            </a:r>
            <a:endParaRPr lang="en-US" dirty="0"/>
          </a:p>
        </p:txBody>
      </p:sp>
      <p:sp>
        <p:nvSpPr>
          <p:cNvPr id="3" name="Content Placeholder 2"/>
          <p:cNvSpPr>
            <a:spLocks noGrp="1"/>
          </p:cNvSpPr>
          <p:nvPr>
            <p:ph idx="1"/>
          </p:nvPr>
        </p:nvSpPr>
        <p:spPr>
          <a:xfrm>
            <a:off x="457200" y="838200"/>
            <a:ext cx="8229600" cy="5867400"/>
          </a:xfrm>
        </p:spPr>
        <p:txBody>
          <a:bodyPr>
            <a:normAutofit/>
          </a:bodyPr>
          <a:lstStyle/>
          <a:p>
            <a:r>
              <a:rPr lang="en-US" dirty="0" smtClean="0"/>
              <a:t>Arithmetic growth obvious simple 1</a:t>
            </a:r>
            <a:r>
              <a:rPr lang="en-US" baseline="30000" dirty="0" smtClean="0"/>
              <a:t>st</a:t>
            </a:r>
            <a:r>
              <a:rPr lang="en-US" dirty="0" smtClean="0"/>
              <a:t> guess</a:t>
            </a:r>
          </a:p>
          <a:p>
            <a:r>
              <a:rPr lang="en-US" dirty="0" smtClean="0"/>
              <a:t>Geometric growth: strong biological rationale</a:t>
            </a:r>
          </a:p>
          <a:p>
            <a:r>
              <a:rPr lang="en-US" dirty="0" smtClean="0"/>
              <a:t>Logistic growth: Exponential growth </a:t>
            </a:r>
            <a:r>
              <a:rPr lang="en-US" dirty="0"/>
              <a:t>clearly</a:t>
            </a:r>
            <a:r>
              <a:rPr lang="en-US" dirty="0" smtClean="0"/>
              <a:t> unsustainable in long term.  Revisit constant multiplier assumption. </a:t>
            </a:r>
          </a:p>
          <a:p>
            <a:r>
              <a:rPr lang="en-US" dirty="0" smtClean="0"/>
              <a:t>Revised logistic growth: Logistic growth can exhibit chaotic behaviors and negative pop sizes.  Revisit assumptions again.</a:t>
            </a:r>
          </a:p>
          <a:p>
            <a:r>
              <a:rPr lang="en-US" dirty="0" smtClean="0"/>
              <a:t>Bonus: revised logistic growth leads to functional equations comprising an important </a:t>
            </a:r>
            <a:r>
              <a:rPr lang="en-US" u="sng" dirty="0" smtClean="0"/>
              <a:t>family of functions.</a:t>
            </a:r>
            <a:endParaRPr lang="en-US" u="sng" dirty="0"/>
          </a:p>
        </p:txBody>
      </p:sp>
    </p:spTree>
    <p:extLst>
      <p:ext uri="{BB962C8B-B14F-4D97-AF65-F5344CB8AC3E}">
        <p14:creationId xmlns:p14="http://schemas.microsoft.com/office/powerpoint/2010/main" val="30207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Side Comment</a:t>
            </a: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0" indent="0">
              <a:buNone/>
            </a:pPr>
            <a:r>
              <a:rPr lang="en-US" dirty="0" smtClean="0"/>
              <a:t>Revised logistic growth referred to here is a little known bridge between traditional discrete and continuous treatments of logistic growth.  See these references for more discussion:</a:t>
            </a:r>
          </a:p>
          <a:p>
            <a:pPr marL="0" indent="0">
              <a:buNone/>
            </a:pPr>
            <a:r>
              <a:rPr lang="en-US" dirty="0"/>
              <a:t/>
            </a:r>
            <a:br>
              <a:rPr lang="en-US" dirty="0"/>
            </a:br>
            <a:r>
              <a:rPr lang="en-US" sz="2400" dirty="0"/>
              <a:t>Dan Kalman (2023) </a:t>
            </a:r>
            <a:r>
              <a:rPr lang="en-US" sz="2400" i="1" dirty="0"/>
              <a:t>Improved Approaches to Discrete and Continuous Logistic Growth</a:t>
            </a:r>
            <a:r>
              <a:rPr lang="en-US" sz="2400" dirty="0"/>
              <a:t>, PRIMUS, 33:2, 107-122, DOI: </a:t>
            </a:r>
            <a:r>
              <a:rPr lang="en-US" sz="2400" dirty="0">
                <a:hlinkClick r:id="rId3"/>
              </a:rPr>
              <a:t>10.1080/10511970.2022.2040664</a:t>
            </a:r>
            <a:r>
              <a:rPr lang="en-US" sz="2400" dirty="0"/>
              <a:t> </a:t>
            </a:r>
            <a:endParaRPr lang="en-US" sz="2400" dirty="0" smtClean="0"/>
          </a:p>
          <a:p>
            <a:pPr marL="0" indent="0">
              <a:buNone/>
            </a:pPr>
            <a:endParaRPr lang="en-US" sz="2400" dirty="0"/>
          </a:p>
          <a:p>
            <a:pPr marL="0" indent="0">
              <a:buNone/>
            </a:pPr>
            <a:r>
              <a:rPr lang="en-US" sz="2400" dirty="0" smtClean="0"/>
              <a:t>Dan </a:t>
            </a:r>
            <a:r>
              <a:rPr lang="en-US" sz="2400" dirty="0"/>
              <a:t>Kalman (2023) </a:t>
            </a:r>
            <a:r>
              <a:rPr lang="en-US" sz="2400" i="1" dirty="0" err="1"/>
              <a:t>Verhulst</a:t>
            </a:r>
            <a:r>
              <a:rPr lang="en-US" sz="2400" i="1" dirty="0"/>
              <a:t> Discrete Logistic Growth</a:t>
            </a:r>
            <a:r>
              <a:rPr lang="en-US" sz="2400" dirty="0"/>
              <a:t>, Mathematics Magazine, 96:3, 244-258, DOI: </a:t>
            </a:r>
            <a:r>
              <a:rPr lang="en-US" sz="2400" dirty="0">
                <a:hlinkClick r:id="rId4"/>
              </a:rPr>
              <a:t>10.1080/0025570X.2023.2199676</a:t>
            </a:r>
            <a:r>
              <a:rPr lang="en-US" sz="2400" dirty="0"/>
              <a:t> </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val="767983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a:t>Technology</a:t>
            </a:r>
          </a:p>
        </p:txBody>
      </p:sp>
      <p:sp>
        <p:nvSpPr>
          <p:cNvPr id="3" name="Content Placeholder 2"/>
          <p:cNvSpPr>
            <a:spLocks noGrp="1"/>
          </p:cNvSpPr>
          <p:nvPr>
            <p:ph idx="1"/>
          </p:nvPr>
        </p:nvSpPr>
        <p:spPr>
          <a:xfrm>
            <a:off x="457200" y="914400"/>
            <a:ext cx="8229600" cy="5638800"/>
          </a:xfrm>
        </p:spPr>
        <p:txBody>
          <a:bodyPr/>
          <a:lstStyle/>
          <a:p>
            <a:r>
              <a:rPr lang="en-US" dirty="0" smtClean="0"/>
              <a:t>Support experimentation with computational tools tailored to specific growth models</a:t>
            </a:r>
          </a:p>
          <a:p>
            <a:r>
              <a:rPr lang="en-US" dirty="0" smtClean="0"/>
              <a:t>Suite of excel spreadsheets serving as </a:t>
            </a:r>
            <a:r>
              <a:rPr lang="en-US" i="1" dirty="0" smtClean="0"/>
              <a:t>apps</a:t>
            </a:r>
            <a:endParaRPr lang="en-US" dirty="0" smtClean="0"/>
          </a:p>
          <a:p>
            <a:r>
              <a:rPr lang="en-US" dirty="0" smtClean="0"/>
              <a:t>Also encourage use of graphing calculators – home screen iteration</a:t>
            </a:r>
          </a:p>
          <a:p>
            <a:r>
              <a:rPr lang="en-US" dirty="0" smtClean="0"/>
              <a:t>Want to make hands-on exploration and pattern generation as easy as possible</a:t>
            </a:r>
          </a:p>
          <a:p>
            <a:r>
              <a:rPr lang="en-US" dirty="0" smtClean="0"/>
              <a:t>Example: fitting a model to data by trial and error</a:t>
            </a:r>
          </a:p>
          <a:p>
            <a:r>
              <a:rPr lang="en-US" u="sng" dirty="0" smtClean="0"/>
              <a:t>Excel </a:t>
            </a:r>
            <a:r>
              <a:rPr lang="en-US" i="1" u="sng" dirty="0" smtClean="0"/>
              <a:t>app</a:t>
            </a:r>
            <a:r>
              <a:rPr lang="en-US" u="sng" dirty="0" smtClean="0"/>
              <a:t> demo/activity</a:t>
            </a:r>
            <a:endParaRPr lang="en-US" u="sng" dirty="0"/>
          </a:p>
        </p:txBody>
      </p:sp>
    </p:spTree>
    <p:extLst>
      <p:ext uri="{BB962C8B-B14F-4D97-AF65-F5344CB8AC3E}">
        <p14:creationId xmlns:p14="http://schemas.microsoft.com/office/powerpoint/2010/main" val="5010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Standard </a:t>
            </a:r>
            <a:r>
              <a:rPr lang="en-US" dirty="0" smtClean="0"/>
              <a:t>Courses</a:t>
            </a:r>
            <a:endParaRPr lang="en-US" dirty="0"/>
          </a:p>
        </p:txBody>
      </p:sp>
      <p:sp>
        <p:nvSpPr>
          <p:cNvPr id="3" name="Content Placeholder 2"/>
          <p:cNvSpPr>
            <a:spLocks noGrp="1"/>
          </p:cNvSpPr>
          <p:nvPr>
            <p:ph idx="1"/>
          </p:nvPr>
        </p:nvSpPr>
        <p:spPr>
          <a:xfrm>
            <a:off x="457200" y="914400"/>
            <a:ext cx="8229600" cy="5562600"/>
          </a:xfrm>
        </p:spPr>
        <p:txBody>
          <a:bodyPr>
            <a:normAutofit lnSpcReduction="10000"/>
          </a:bodyPr>
          <a:lstStyle/>
          <a:p>
            <a:r>
              <a:rPr lang="en-US" dirty="0" smtClean="0">
                <a:sym typeface="Symbol"/>
              </a:rPr>
              <a:t>College Algebra</a:t>
            </a:r>
            <a:br>
              <a:rPr lang="en-US" dirty="0" smtClean="0">
                <a:sym typeface="Symbol"/>
              </a:rPr>
            </a:br>
            <a:r>
              <a:rPr lang="en-US" dirty="0" smtClean="0">
                <a:sym typeface="Symbol"/>
              </a:rPr>
              <a:t/>
            </a:r>
            <a:br>
              <a:rPr lang="en-US" dirty="0" smtClean="0">
                <a:sym typeface="Symbol"/>
              </a:rPr>
            </a:br>
            <a:endParaRPr lang="en-US" dirty="0" smtClean="0">
              <a:sym typeface="Symbol"/>
            </a:endParaRPr>
          </a:p>
          <a:p>
            <a:r>
              <a:rPr lang="en-US" dirty="0" smtClean="0">
                <a:sym typeface="Symbol"/>
              </a:rPr>
              <a:t>Liberal </a:t>
            </a:r>
            <a:r>
              <a:rPr lang="en-US" dirty="0" smtClean="0">
                <a:sym typeface="Symbol"/>
              </a:rPr>
              <a:t>Arts </a:t>
            </a:r>
            <a:r>
              <a:rPr lang="en-US" dirty="0" smtClean="0">
                <a:sym typeface="Symbol"/>
              </a:rPr>
              <a:t>Math</a:t>
            </a:r>
            <a:br>
              <a:rPr lang="en-US" dirty="0" smtClean="0">
                <a:sym typeface="Symbol"/>
              </a:rPr>
            </a:br>
            <a:r>
              <a:rPr lang="en-US" dirty="0" smtClean="0">
                <a:sym typeface="Symbol"/>
              </a:rPr>
              <a:t/>
            </a:r>
            <a:br>
              <a:rPr lang="en-US" dirty="0" smtClean="0">
                <a:sym typeface="Symbol"/>
              </a:rPr>
            </a:br>
            <a:endParaRPr lang="en-US" dirty="0" smtClean="0">
              <a:sym typeface="Symbol"/>
            </a:endParaRPr>
          </a:p>
          <a:p>
            <a:r>
              <a:rPr lang="en-US" dirty="0" smtClean="0">
                <a:sym typeface="Symbol"/>
              </a:rPr>
              <a:t>Quantitative Literacy</a:t>
            </a:r>
            <a:br>
              <a:rPr lang="en-US" dirty="0" smtClean="0">
                <a:sym typeface="Symbol"/>
              </a:rPr>
            </a:br>
            <a:r>
              <a:rPr lang="en-US" dirty="0" smtClean="0">
                <a:sym typeface="Symbol"/>
              </a:rPr>
              <a:t/>
            </a:r>
            <a:br>
              <a:rPr lang="en-US" dirty="0" smtClean="0">
                <a:sym typeface="Symbol"/>
              </a:rPr>
            </a:br>
            <a:r>
              <a:rPr lang="en-US" dirty="0" smtClean="0">
                <a:sym typeface="Symbol"/>
              </a:rPr>
              <a:t/>
            </a:r>
            <a:br>
              <a:rPr lang="en-US" dirty="0" smtClean="0">
                <a:sym typeface="Symbol"/>
              </a:rPr>
            </a:br>
            <a:endParaRPr lang="en-US" dirty="0" smtClean="0">
              <a:sym typeface="Symbol"/>
            </a:endParaRPr>
          </a:p>
          <a:p>
            <a:r>
              <a:rPr lang="en-US" u="sng" dirty="0" smtClean="0">
                <a:sym typeface="Symbol"/>
              </a:rPr>
              <a:t>Others?</a:t>
            </a:r>
            <a:endParaRPr lang="en-US" u="sng" dirty="0" smtClean="0">
              <a:sym typeface="Symbol"/>
            </a:endParaRPr>
          </a:p>
        </p:txBody>
      </p:sp>
    </p:spTree>
    <p:extLst>
      <p:ext uri="{BB962C8B-B14F-4D97-AF65-F5344CB8AC3E}">
        <p14:creationId xmlns:p14="http://schemas.microsoft.com/office/powerpoint/2010/main" val="33893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067800" cy="663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9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r>
              <a:rPr lang="en-US" dirty="0" smtClean="0"/>
              <a:t>Interlude 2: </a:t>
            </a:r>
            <a:br>
              <a:rPr lang="en-US" dirty="0" smtClean="0"/>
            </a:br>
            <a:r>
              <a:rPr lang="en-US" dirty="0" smtClean="0"/>
              <a:t>Fitting Model to Data </a:t>
            </a:r>
            <a:br>
              <a:rPr lang="en-US" dirty="0" smtClean="0"/>
            </a:br>
            <a:r>
              <a:rPr lang="en-US" dirty="0" smtClean="0"/>
              <a:t>Activity</a:t>
            </a:r>
            <a:endParaRPr lang="en-US" dirty="0"/>
          </a:p>
        </p:txBody>
      </p:sp>
    </p:spTree>
    <p:extLst>
      <p:ext uri="{BB962C8B-B14F-4D97-AF65-F5344CB8AC3E}">
        <p14:creationId xmlns:p14="http://schemas.microsoft.com/office/powerpoint/2010/main" val="3640379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4602162"/>
          </a:xfrm>
        </p:spPr>
        <p:txBody>
          <a:bodyPr>
            <a:normAutofit/>
          </a:bodyPr>
          <a:lstStyle/>
          <a:p>
            <a:r>
              <a:rPr lang="en-US" sz="9600" dirty="0" smtClean="0"/>
              <a:t>SPOILER</a:t>
            </a:r>
            <a:br>
              <a:rPr lang="en-US" sz="9600" dirty="0" smtClean="0"/>
            </a:br>
            <a:r>
              <a:rPr lang="en-US" sz="9600" dirty="0" smtClean="0"/>
              <a:t>ALERT</a:t>
            </a:r>
            <a:endParaRPr lang="en-US" sz="9600" dirty="0"/>
          </a:p>
        </p:txBody>
      </p:sp>
      <p:sp>
        <p:nvSpPr>
          <p:cNvPr id="3" name="Title 1"/>
          <p:cNvSpPr txBox="1">
            <a:spLocks/>
          </p:cNvSpPr>
          <p:nvPr/>
        </p:nvSpPr>
        <p:spPr>
          <a:xfrm>
            <a:off x="381000" y="152400"/>
            <a:ext cx="8229600" cy="460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FF0000"/>
                </a:solidFill>
              </a:rPr>
              <a:t>SPOILER</a:t>
            </a:r>
            <a:br>
              <a:rPr lang="en-US" sz="9600" dirty="0" smtClean="0">
                <a:solidFill>
                  <a:srgbClr val="FF0000"/>
                </a:solidFill>
              </a:rPr>
            </a:br>
            <a:r>
              <a:rPr lang="en-US" sz="9600" dirty="0" smtClean="0">
                <a:solidFill>
                  <a:srgbClr val="FF0000"/>
                </a:solidFill>
              </a:rPr>
              <a:t>ALERT</a:t>
            </a:r>
            <a:endParaRPr lang="en-US" sz="9600" dirty="0">
              <a:solidFill>
                <a:srgbClr val="FF0000"/>
              </a:solidFill>
            </a:endParaRPr>
          </a:p>
        </p:txBody>
      </p:sp>
      <p:sp>
        <p:nvSpPr>
          <p:cNvPr id="4" name="TextBox 3"/>
          <p:cNvSpPr txBox="1"/>
          <p:nvPr/>
        </p:nvSpPr>
        <p:spPr>
          <a:xfrm>
            <a:off x="228600" y="4038600"/>
            <a:ext cx="8686800" cy="1569660"/>
          </a:xfrm>
          <a:prstGeom prst="rect">
            <a:avLst/>
          </a:prstGeom>
          <a:noFill/>
          <a:ln w="19050">
            <a:solidFill>
              <a:schemeClr val="tx1"/>
            </a:solidFill>
          </a:ln>
        </p:spPr>
        <p:txBody>
          <a:bodyPr wrap="square" rtlCol="0">
            <a:spAutoFit/>
          </a:bodyPr>
          <a:lstStyle/>
          <a:p>
            <a:r>
              <a:rPr lang="en-US" sz="2400" dirty="0" smtClean="0"/>
              <a:t>The next slide reveals values of the parameters on the model fitting exercise that are close to optimal, producing a mean absolute error of  5.881.  Do not look at it before you have a chance to find your own best fit.</a:t>
            </a:r>
            <a:endParaRPr lang="en-US" sz="2400" dirty="0"/>
          </a:p>
        </p:txBody>
      </p:sp>
    </p:spTree>
    <p:extLst>
      <p:ext uri="{BB962C8B-B14F-4D97-AF65-F5344CB8AC3E}">
        <p14:creationId xmlns:p14="http://schemas.microsoft.com/office/powerpoint/2010/main" val="762709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52400"/>
            <a:ext cx="9060787"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378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Pedagogy</a:t>
            </a:r>
          </a:p>
        </p:txBody>
      </p:sp>
      <p:sp>
        <p:nvSpPr>
          <p:cNvPr id="4" name="Content Placeholder 2"/>
          <p:cNvSpPr>
            <a:spLocks noGrp="1"/>
          </p:cNvSpPr>
          <p:nvPr>
            <p:ph idx="1"/>
          </p:nvPr>
        </p:nvSpPr>
        <p:spPr/>
        <p:txBody>
          <a:bodyPr>
            <a:normAutofit/>
          </a:bodyPr>
          <a:lstStyle/>
          <a:p>
            <a:r>
              <a:rPr lang="en-US" dirty="0" smtClean="0"/>
              <a:t>Time to mention just a few pedagogical aspects</a:t>
            </a:r>
          </a:p>
          <a:p>
            <a:r>
              <a:rPr lang="en-US" dirty="0">
                <a:sym typeface="Symbol"/>
              </a:rPr>
              <a:t>Repetition, Repetition, </a:t>
            </a:r>
            <a:r>
              <a:rPr lang="en-US" dirty="0" smtClean="0">
                <a:sym typeface="Symbol"/>
              </a:rPr>
              <a:t>Repetition</a:t>
            </a:r>
          </a:p>
          <a:p>
            <a:r>
              <a:rPr lang="en-US" dirty="0">
                <a:sym typeface="Symbol"/>
              </a:rPr>
              <a:t>Reading Comprehension, Math Skills &amp; Techniques, </a:t>
            </a:r>
            <a:r>
              <a:rPr lang="en-US" dirty="0" smtClean="0">
                <a:sym typeface="Symbol"/>
              </a:rPr>
              <a:t>Contextualized Problem </a:t>
            </a:r>
            <a:r>
              <a:rPr lang="en-US" dirty="0">
                <a:sym typeface="Symbol"/>
              </a:rPr>
              <a:t>Solving</a:t>
            </a:r>
          </a:p>
          <a:p>
            <a:r>
              <a:rPr lang="en-US" dirty="0">
                <a:sym typeface="Symbol"/>
              </a:rPr>
              <a:t>Clicker Questions (participatory </a:t>
            </a:r>
            <a:r>
              <a:rPr lang="en-US" dirty="0" smtClean="0">
                <a:sym typeface="Symbol"/>
              </a:rPr>
              <a:t>examples?)</a:t>
            </a:r>
            <a:endParaRPr lang="en-US" dirty="0">
              <a:sym typeface="Symbol"/>
            </a:endParaRPr>
          </a:p>
          <a:p>
            <a:r>
              <a:rPr lang="en-US" dirty="0" smtClean="0"/>
              <a:t>Inductive patterns and functional equations </a:t>
            </a:r>
            <a:r>
              <a:rPr lang="en-US" u="sng" dirty="0" smtClean="0"/>
              <a:t>(demonstration)</a:t>
            </a:r>
            <a:endParaRPr lang="en-US" u="sng" dirty="0"/>
          </a:p>
        </p:txBody>
      </p:sp>
    </p:spTree>
    <p:extLst>
      <p:ext uri="{BB962C8B-B14F-4D97-AF65-F5344CB8AC3E}">
        <p14:creationId xmlns:p14="http://schemas.microsoft.com/office/powerpoint/2010/main" val="42053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r>
              <a:rPr lang="en-US" dirty="0" smtClean="0"/>
              <a:t>Interlude 3: </a:t>
            </a:r>
            <a:br>
              <a:rPr lang="en-US" dirty="0" smtClean="0"/>
            </a:br>
            <a:r>
              <a:rPr lang="en-US" dirty="0" smtClean="0"/>
              <a:t>Clicker Questions</a:t>
            </a:r>
            <a:endParaRPr lang="en-US" dirty="0"/>
          </a:p>
        </p:txBody>
      </p:sp>
    </p:spTree>
    <p:extLst>
      <p:ext uri="{BB962C8B-B14F-4D97-AF65-F5344CB8AC3E}">
        <p14:creationId xmlns:p14="http://schemas.microsoft.com/office/powerpoint/2010/main" val="1292977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81000" y="274638"/>
                <a:ext cx="8458200" cy="4449762"/>
              </a:xfrm>
            </p:spPr>
            <p:txBody>
              <a:bodyPr>
                <a:normAutofit/>
              </a:bodyPr>
              <a:lstStyle/>
              <a:p>
                <a:pPr algn="l"/>
                <a:r>
                  <a:rPr lang="en-US" sz="3000" dirty="0" smtClean="0"/>
                  <a:t>A group of students is analyzing a technique for </a:t>
                </a:r>
                <a:r>
                  <a:rPr lang="en-US" sz="3000" dirty="0" smtClean="0"/>
                  <a:t>purifying a water tank.  They repeatedly drain out 90% of the water and replace that with pure water.  In their model, </a:t>
                </a:r>
                <a:r>
                  <a:rPr lang="en-US" sz="3000" i="1" dirty="0" smtClean="0">
                    <a:latin typeface="Times New Roman" panose="02020603050405020304" pitchFamily="18" charset="0"/>
                    <a:cs typeface="Times New Roman" panose="02020603050405020304" pitchFamily="18" charset="0"/>
                  </a:rPr>
                  <a:t>n</a:t>
                </a:r>
                <a:r>
                  <a:rPr lang="en-US" sz="3000" dirty="0" smtClean="0"/>
                  <a:t> represents the number of times the water is drained and replaced, and </a:t>
                </a:r>
                <a:r>
                  <a:rPr lang="en-US" sz="3000" i="1" dirty="0" smtClean="0">
                    <a:latin typeface="Times New Roman" panose="02020603050405020304" pitchFamily="18" charset="0"/>
                    <a:cs typeface="Times New Roman" panose="02020603050405020304" pitchFamily="18" charset="0"/>
                  </a:rPr>
                  <a:t>p</a:t>
                </a:r>
                <a:r>
                  <a:rPr lang="en-US" sz="3000" dirty="0" smtClean="0"/>
                  <a:t> is the amount of contaminants that remain in the tank.  According to their calculations</a:t>
                </a:r>
                <a:r>
                  <a:rPr lang="en-US" sz="3000" dirty="0" smtClean="0"/>
                  <a:t/>
                </a:r>
                <a:br>
                  <a:rPr lang="en-US" sz="3000" dirty="0" smtClean="0"/>
                </a:br>
                <a:r>
                  <a:rPr lang="en-US" sz="3000" dirty="0" smtClean="0"/>
                  <a:t>                            </a:t>
                </a:r>
                <a14:m>
                  <m:oMath xmlns:m="http://schemas.openxmlformats.org/officeDocument/2006/math">
                    <m:r>
                      <a:rPr lang="en-US" sz="3000" b="0" i="1" smtClean="0">
                        <a:latin typeface="Cambria Math"/>
                      </a:rPr>
                      <m:t>𝑝</m:t>
                    </m:r>
                    <m:r>
                      <a:rPr lang="en-US" sz="3000" b="0" i="1" smtClean="0">
                        <a:latin typeface="Cambria Math"/>
                      </a:rPr>
                      <m:t>=400∙</m:t>
                    </m:r>
                    <m:sSup>
                      <m:sSupPr>
                        <m:ctrlPr>
                          <a:rPr lang="en-US" sz="3000" b="0" i="1" smtClean="0">
                            <a:latin typeface="Cambria Math"/>
                            <a:ea typeface="Cambria Math"/>
                          </a:rPr>
                        </m:ctrlPr>
                      </m:sSupPr>
                      <m:e>
                        <m:r>
                          <a:rPr lang="en-US" sz="3000" b="0" i="1" smtClean="0">
                            <a:latin typeface="Cambria Math"/>
                            <a:ea typeface="Cambria Math"/>
                          </a:rPr>
                          <m:t>0.9</m:t>
                        </m:r>
                      </m:e>
                      <m:sup>
                        <m:r>
                          <a:rPr lang="en-US" sz="3000" b="0" i="1" smtClean="0">
                            <a:latin typeface="Cambria Math"/>
                            <a:ea typeface="Cambria Math"/>
                          </a:rPr>
                          <m:t>𝑛</m:t>
                        </m:r>
                      </m:sup>
                    </m:sSup>
                    <m:r>
                      <a:rPr lang="en-US" sz="3000" b="0" i="0" smtClean="0">
                        <a:latin typeface="Cambria Math"/>
                        <a:ea typeface="Cambria Math"/>
                      </a:rPr>
                      <m:t>+100</m:t>
                    </m:r>
                    <m:f>
                      <m:fPr>
                        <m:ctrlPr>
                          <a:rPr lang="en-US" sz="3000" b="0" i="1" smtClean="0">
                            <a:latin typeface="Cambria Math"/>
                            <a:ea typeface="Cambria Math"/>
                          </a:rPr>
                        </m:ctrlPr>
                      </m:fPr>
                      <m:num>
                        <m:r>
                          <a:rPr lang="en-US" sz="3000" b="0" i="1" smtClean="0">
                            <a:latin typeface="Cambria Math"/>
                            <a:ea typeface="Cambria Math"/>
                          </a:rPr>
                          <m:t>1−</m:t>
                        </m:r>
                        <m:sSup>
                          <m:sSupPr>
                            <m:ctrlPr>
                              <a:rPr lang="en-US" sz="3000" i="1">
                                <a:latin typeface="Cambria Math"/>
                                <a:ea typeface="Cambria Math"/>
                              </a:rPr>
                            </m:ctrlPr>
                          </m:sSupPr>
                          <m:e>
                            <m:r>
                              <a:rPr lang="en-US" sz="3000" i="1">
                                <a:latin typeface="Cambria Math"/>
                                <a:ea typeface="Cambria Math"/>
                              </a:rPr>
                              <m:t>0.9</m:t>
                            </m:r>
                          </m:e>
                          <m:sup>
                            <m:r>
                              <a:rPr lang="en-US" sz="3000" i="1">
                                <a:latin typeface="Cambria Math"/>
                                <a:ea typeface="Cambria Math"/>
                              </a:rPr>
                              <m:t>𝑛</m:t>
                            </m:r>
                          </m:sup>
                        </m:sSup>
                      </m:num>
                      <m:den>
                        <m:r>
                          <a:rPr lang="en-US" sz="3000" b="0" i="1" smtClean="0">
                            <a:latin typeface="Cambria Math"/>
                            <a:ea typeface="Cambria Math"/>
                          </a:rPr>
                          <m:t>0.1</m:t>
                        </m:r>
                      </m:den>
                    </m:f>
                    <m:r>
                      <a:rPr lang="en-US" sz="3000" b="0" i="1" smtClean="0">
                        <a:latin typeface="Cambria Math"/>
                        <a:ea typeface="Cambria Math"/>
                      </a:rPr>
                      <m:t>.</m:t>
                    </m:r>
                  </m:oMath>
                </a14:m>
                <a:r>
                  <a:rPr lang="en-US" sz="3000" dirty="0" smtClean="0"/>
                  <a:t/>
                </a:r>
                <a:br>
                  <a:rPr lang="en-US" sz="3000" dirty="0" smtClean="0"/>
                </a:br>
                <a:r>
                  <a:rPr lang="en-US" sz="3000" dirty="0" smtClean="0"/>
                  <a:t>In this equation  …</a:t>
                </a:r>
                <a:endParaRPr lang="en-US" sz="30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81000" y="274638"/>
                <a:ext cx="8458200" cy="4449762"/>
              </a:xfrm>
              <a:blipFill rotWithShape="1">
                <a:blip r:embed="rId3"/>
                <a:stretch>
                  <a:fillRect l="-1730" t="-1507" r="-2307" b="-4247"/>
                </a:stretch>
              </a:blipFill>
            </p:spPr>
            <p:txBody>
              <a:bodyPr/>
              <a:lstStyle/>
              <a:p>
                <a:r>
                  <a:rPr lang="en-US">
                    <a:noFill/>
                  </a:rPr>
                  <a:t> </a:t>
                </a:r>
              </a:p>
            </p:txBody>
          </p:sp>
        </mc:Fallback>
      </mc:AlternateContent>
      <p:sp>
        <p:nvSpPr>
          <p:cNvPr id="4" name="Content Placeholder 2"/>
          <p:cNvSpPr>
            <a:spLocks noGrp="1"/>
          </p:cNvSpPr>
          <p:nvPr>
            <p:ph idx="1"/>
          </p:nvPr>
        </p:nvSpPr>
        <p:spPr>
          <a:xfrm>
            <a:off x="457200" y="4953000"/>
            <a:ext cx="8229600" cy="1752600"/>
          </a:xfrm>
        </p:spPr>
        <p:txBody>
          <a:bodyPr>
            <a:normAutofit fontScale="92500" lnSpcReduction="20000"/>
          </a:bodyPr>
          <a:lstStyle/>
          <a:p>
            <a:pPr marL="514350" indent="-514350">
              <a:buFont typeface="+mj-lt"/>
              <a:buAutoNum type="alphaUcPeriod"/>
            </a:pPr>
            <a:r>
              <a:rPr lang="en-US" dirty="0" smtClean="0"/>
              <a:t>… </a:t>
            </a:r>
            <a:r>
              <a:rPr lang="en-US" i="1" dirty="0">
                <a:latin typeface="Times New Roman" panose="02020603050405020304" pitchFamily="18" charset="0"/>
                <a:cs typeface="Times New Roman" panose="02020603050405020304" pitchFamily="18" charset="0"/>
              </a:rPr>
              <a:t>p</a:t>
            </a:r>
            <a:r>
              <a:rPr lang="en-US" dirty="0" smtClean="0"/>
              <a:t> is expressed as a function of </a:t>
            </a:r>
            <a:r>
              <a:rPr lang="en-US" i="1" dirty="0" smtClean="0">
                <a:latin typeface="Times New Roman" panose="02020603050405020304" pitchFamily="18" charset="0"/>
                <a:cs typeface="Times New Roman" panose="02020603050405020304" pitchFamily="18" charset="0"/>
              </a:rPr>
              <a:t>n </a:t>
            </a:r>
          </a:p>
          <a:p>
            <a:pPr marL="514350" indent="-514350">
              <a:buFont typeface="+mj-lt"/>
              <a:buAutoNum type="alphaUcPeriod"/>
            </a:pPr>
            <a:r>
              <a:rPr lang="en-US" dirty="0"/>
              <a:t>… </a:t>
            </a:r>
            <a:r>
              <a:rPr lang="en-US" i="1" dirty="0" smtClean="0">
                <a:latin typeface="Times New Roman" panose="02020603050405020304" pitchFamily="18" charset="0"/>
                <a:cs typeface="Times New Roman" panose="02020603050405020304" pitchFamily="18" charset="0"/>
              </a:rPr>
              <a:t>n</a:t>
            </a:r>
            <a:r>
              <a:rPr lang="en-US" dirty="0" smtClean="0"/>
              <a:t> </a:t>
            </a:r>
            <a:r>
              <a:rPr lang="en-US" dirty="0"/>
              <a:t>is expressed as a function of </a:t>
            </a:r>
            <a:r>
              <a:rPr lang="en-US" i="1" dirty="0">
                <a:latin typeface="Times New Roman" panose="02020603050405020304" pitchFamily="18" charset="0"/>
                <a:cs typeface="Times New Roman" panose="02020603050405020304" pitchFamily="18" charset="0"/>
              </a:rPr>
              <a:t>p </a:t>
            </a:r>
          </a:p>
          <a:p>
            <a:pPr marL="514350" indent="-514350">
              <a:buFont typeface="+mj-lt"/>
              <a:buAutoNum type="alphaUcPeriod"/>
            </a:pPr>
            <a:r>
              <a:rPr lang="en-US" dirty="0" smtClean="0">
                <a:sym typeface="Symbol"/>
              </a:rPr>
              <a:t>… neither variable is expressed as a function of the other</a:t>
            </a:r>
            <a:endParaRPr lang="en-US" dirty="0" smtClean="0">
              <a:sym typeface="Symbol"/>
            </a:endParaRPr>
          </a:p>
        </p:txBody>
      </p:sp>
    </p:spTree>
    <p:extLst>
      <p:ext uri="{BB962C8B-B14F-4D97-AF65-F5344CB8AC3E}">
        <p14:creationId xmlns:p14="http://schemas.microsoft.com/office/powerpoint/2010/main" val="3074085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05800" y="6092142"/>
            <a:ext cx="533400" cy="523220"/>
          </a:xfrm>
          <a:prstGeom prst="rect">
            <a:avLst/>
          </a:prstGeom>
          <a:noFill/>
        </p:spPr>
        <p:txBody>
          <a:bodyPr wrap="square" rtlCol="0">
            <a:spAutoFit/>
          </a:bodyPr>
          <a:lstStyle/>
          <a:p>
            <a:r>
              <a:rPr lang="en-US" sz="2800" b="1" dirty="0" smtClean="0"/>
              <a:t>S4</a:t>
            </a:r>
            <a:endParaRPr lang="en-US" b="1" dirty="0"/>
          </a:p>
        </p:txBody>
      </p:sp>
    </p:spTree>
    <p:extLst>
      <p:ext uri="{BB962C8B-B14F-4D97-AF65-F5344CB8AC3E}">
        <p14:creationId xmlns:p14="http://schemas.microsoft.com/office/powerpoint/2010/main" val="3856316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05800" y="6092142"/>
            <a:ext cx="533400" cy="523220"/>
          </a:xfrm>
          <a:prstGeom prst="rect">
            <a:avLst/>
          </a:prstGeom>
          <a:noFill/>
        </p:spPr>
        <p:txBody>
          <a:bodyPr wrap="square" rtlCol="0">
            <a:spAutoFit/>
          </a:bodyPr>
          <a:lstStyle/>
          <a:p>
            <a:r>
              <a:rPr lang="en-US" sz="2800" b="1" dirty="0" smtClean="0"/>
              <a:t>S5</a:t>
            </a:r>
            <a:endParaRPr lang="en-US" b="1" dirty="0"/>
          </a:p>
        </p:txBody>
      </p:sp>
    </p:spTree>
    <p:extLst>
      <p:ext uri="{BB962C8B-B14F-4D97-AF65-F5344CB8AC3E}">
        <p14:creationId xmlns:p14="http://schemas.microsoft.com/office/powerpoint/2010/main" val="3856316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05800" y="6092142"/>
            <a:ext cx="533400" cy="523220"/>
          </a:xfrm>
          <a:prstGeom prst="rect">
            <a:avLst/>
          </a:prstGeom>
          <a:noFill/>
        </p:spPr>
        <p:txBody>
          <a:bodyPr wrap="square" rtlCol="0">
            <a:spAutoFit/>
          </a:bodyPr>
          <a:lstStyle/>
          <a:p>
            <a:r>
              <a:rPr lang="en-US" sz="2800" b="1" dirty="0" smtClean="0"/>
              <a:t>S6</a:t>
            </a:r>
            <a:endParaRPr lang="en-US" b="1" dirty="0"/>
          </a:p>
        </p:txBody>
      </p:sp>
    </p:spTree>
    <p:extLst>
      <p:ext uri="{BB962C8B-B14F-4D97-AF65-F5344CB8AC3E}">
        <p14:creationId xmlns:p14="http://schemas.microsoft.com/office/powerpoint/2010/main" val="385631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Standard Course </a:t>
            </a:r>
            <a:r>
              <a:rPr lang="en-US" dirty="0" smtClean="0"/>
              <a:t>Pros &amp; Cons</a:t>
            </a:r>
            <a:endParaRPr lang="en-US" dirty="0"/>
          </a:p>
        </p:txBody>
      </p:sp>
      <p:sp>
        <p:nvSpPr>
          <p:cNvPr id="3" name="Content Placeholder 2"/>
          <p:cNvSpPr>
            <a:spLocks noGrp="1"/>
          </p:cNvSpPr>
          <p:nvPr>
            <p:ph idx="1"/>
          </p:nvPr>
        </p:nvSpPr>
        <p:spPr>
          <a:xfrm>
            <a:off x="457200" y="914400"/>
            <a:ext cx="8229600" cy="5562600"/>
          </a:xfrm>
        </p:spPr>
        <p:txBody>
          <a:bodyPr/>
          <a:lstStyle/>
          <a:p>
            <a:r>
              <a:rPr lang="en-US" dirty="0" smtClean="0">
                <a:sym typeface="Symbol"/>
              </a:rPr>
              <a:t>Participants probably have experience teaching one or more of the </a:t>
            </a:r>
            <a:r>
              <a:rPr lang="en-US" dirty="0" err="1" smtClean="0">
                <a:sym typeface="Symbol"/>
              </a:rPr>
              <a:t>std</a:t>
            </a:r>
            <a:r>
              <a:rPr lang="en-US" dirty="0" smtClean="0">
                <a:sym typeface="Symbol"/>
              </a:rPr>
              <a:t> courses</a:t>
            </a:r>
            <a:endParaRPr lang="en-US" dirty="0" smtClean="0">
              <a:sym typeface="Symbol"/>
            </a:endParaRPr>
          </a:p>
          <a:p>
            <a:r>
              <a:rPr lang="en-US" dirty="0" smtClean="0">
                <a:sym typeface="Symbol"/>
              </a:rPr>
              <a:t>You likely have </a:t>
            </a:r>
            <a:r>
              <a:rPr lang="en-US" dirty="0" smtClean="0">
                <a:sym typeface="Symbol"/>
              </a:rPr>
              <a:t>your own preferences among </a:t>
            </a:r>
            <a:r>
              <a:rPr lang="en-US" dirty="0" smtClean="0">
                <a:sym typeface="Symbol"/>
              </a:rPr>
              <a:t>them</a:t>
            </a:r>
          </a:p>
          <a:p>
            <a:r>
              <a:rPr lang="en-US" dirty="0" smtClean="0">
                <a:sym typeface="Symbol"/>
              </a:rPr>
              <a:t>Y</a:t>
            </a:r>
            <a:r>
              <a:rPr lang="en-US" dirty="0" smtClean="0">
                <a:sym typeface="Symbol"/>
              </a:rPr>
              <a:t>our </a:t>
            </a:r>
            <a:r>
              <a:rPr lang="en-US" dirty="0" smtClean="0">
                <a:sym typeface="Symbol"/>
              </a:rPr>
              <a:t>own ideas about their </a:t>
            </a:r>
            <a:r>
              <a:rPr lang="en-US" dirty="0" smtClean="0">
                <a:sym typeface="Symbol"/>
              </a:rPr>
              <a:t>respective benefits </a:t>
            </a:r>
            <a:r>
              <a:rPr lang="en-US" dirty="0" smtClean="0">
                <a:sym typeface="Symbol"/>
              </a:rPr>
              <a:t>and </a:t>
            </a:r>
            <a:r>
              <a:rPr lang="en-US" dirty="0" smtClean="0">
                <a:sym typeface="Symbol"/>
              </a:rPr>
              <a:t>drawbacks</a:t>
            </a:r>
            <a:endParaRPr lang="en-US" dirty="0" smtClean="0">
              <a:sym typeface="Symbol"/>
            </a:endParaRPr>
          </a:p>
          <a:p>
            <a:r>
              <a:rPr lang="en-US" u="sng" dirty="0" smtClean="0">
                <a:sym typeface="Symbol"/>
              </a:rPr>
              <a:t>Interactive exploration of these ideas</a:t>
            </a:r>
            <a:endParaRPr lang="en-US" u="sng" dirty="0"/>
          </a:p>
        </p:txBody>
      </p:sp>
    </p:spTree>
    <p:extLst>
      <p:ext uri="{BB962C8B-B14F-4D97-AF65-F5344CB8AC3E}">
        <p14:creationId xmlns:p14="http://schemas.microsoft.com/office/powerpoint/2010/main" val="22882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05800" y="6092142"/>
            <a:ext cx="533400" cy="523220"/>
          </a:xfrm>
          <a:prstGeom prst="rect">
            <a:avLst/>
          </a:prstGeom>
          <a:noFill/>
        </p:spPr>
        <p:txBody>
          <a:bodyPr wrap="square" rtlCol="0">
            <a:spAutoFit/>
          </a:bodyPr>
          <a:lstStyle/>
          <a:p>
            <a:r>
              <a:rPr lang="en-US" sz="2800" b="1" dirty="0" smtClean="0"/>
              <a:t>S7</a:t>
            </a:r>
            <a:endParaRPr lang="en-US" b="1" dirty="0"/>
          </a:p>
        </p:txBody>
      </p:sp>
    </p:spTree>
    <p:extLst>
      <p:ext uri="{BB962C8B-B14F-4D97-AF65-F5344CB8AC3E}">
        <p14:creationId xmlns:p14="http://schemas.microsoft.com/office/powerpoint/2010/main" val="2184960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05800" y="6092142"/>
            <a:ext cx="533400" cy="523220"/>
          </a:xfrm>
          <a:prstGeom prst="rect">
            <a:avLst/>
          </a:prstGeom>
          <a:noFill/>
        </p:spPr>
        <p:txBody>
          <a:bodyPr wrap="square" rtlCol="0">
            <a:spAutoFit/>
          </a:bodyPr>
          <a:lstStyle/>
          <a:p>
            <a:r>
              <a:rPr lang="en-US" sz="2800" b="1" dirty="0" smtClean="0"/>
              <a:t>S8</a:t>
            </a:r>
            <a:endParaRPr lang="en-US" b="1" dirty="0"/>
          </a:p>
        </p:txBody>
      </p:sp>
    </p:spTree>
    <p:extLst>
      <p:ext uri="{BB962C8B-B14F-4D97-AF65-F5344CB8AC3E}">
        <p14:creationId xmlns:p14="http://schemas.microsoft.com/office/powerpoint/2010/main" val="3856316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229600" y="6092142"/>
            <a:ext cx="762000" cy="523220"/>
          </a:xfrm>
          <a:prstGeom prst="rect">
            <a:avLst/>
          </a:prstGeom>
          <a:noFill/>
        </p:spPr>
        <p:txBody>
          <a:bodyPr wrap="square" rtlCol="0">
            <a:spAutoFit/>
          </a:bodyPr>
          <a:lstStyle/>
          <a:p>
            <a:r>
              <a:rPr lang="en-US" sz="2800" b="1" dirty="0" smtClean="0"/>
              <a:t>S10</a:t>
            </a:r>
            <a:endParaRPr lang="en-US" b="1" dirty="0"/>
          </a:p>
        </p:txBody>
      </p:sp>
    </p:spTree>
    <p:extLst>
      <p:ext uri="{BB962C8B-B14F-4D97-AF65-F5344CB8AC3E}">
        <p14:creationId xmlns:p14="http://schemas.microsoft.com/office/powerpoint/2010/main" val="3856316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92162"/>
          </a:xfrm>
        </p:spPr>
        <p:txBody>
          <a:bodyPr>
            <a:normAutofit/>
          </a:bodyPr>
          <a:lstStyle/>
          <a:p>
            <a:r>
              <a:rPr lang="en-US" dirty="0" smtClean="0"/>
              <a:t>Pattern </a:t>
            </a:r>
            <a:r>
              <a:rPr lang="en-US" dirty="0" smtClean="0">
                <a:sym typeface="Symbol"/>
              </a:rPr>
              <a:t>to</a:t>
            </a:r>
            <a:r>
              <a:rPr lang="en-US" dirty="0" smtClean="0"/>
              <a:t> Functional Equation Demo</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914400"/>
                <a:ext cx="8686800" cy="5867400"/>
              </a:xfrm>
            </p:spPr>
            <p:txBody>
              <a:bodyPr>
                <a:normAutofit lnSpcReduction="10000"/>
              </a:bodyPr>
              <a:lstStyle/>
              <a:p>
                <a:r>
                  <a:rPr lang="en-US" dirty="0" smtClean="0"/>
                  <a:t>Given: </a:t>
                </a:r>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0</m:t>
                        </m:r>
                      </m:sub>
                    </m:sSub>
                    <m:r>
                      <a:rPr lang="en-US" b="0" i="1" smtClean="0">
                        <a:latin typeface="Cambria Math"/>
                      </a:rPr>
                      <m:t>=20;          </m:t>
                    </m:r>
                    <m:sSub>
                      <m:sSubPr>
                        <m:ctrlPr>
                          <a:rPr lang="en-US" b="0" i="1" smtClean="0">
                            <a:latin typeface="Cambria Math"/>
                          </a:rPr>
                        </m:ctrlPr>
                      </m:sSubPr>
                      <m:e>
                        <m:r>
                          <a:rPr lang="en-US" b="0" i="1" smtClean="0">
                            <a:latin typeface="Cambria Math"/>
                          </a:rPr>
                          <m:t>𝑝</m:t>
                        </m:r>
                      </m:e>
                      <m:sub>
                        <m:r>
                          <a:rPr lang="en-US" b="0" i="1" smtClean="0">
                            <a:latin typeface="Cambria Math"/>
                          </a:rPr>
                          <m:t>𝑛</m:t>
                        </m:r>
                        <m:r>
                          <a:rPr lang="en-US" b="0" i="1" smtClean="0">
                            <a:latin typeface="Cambria Math"/>
                          </a:rPr>
                          <m:t>+1</m:t>
                        </m:r>
                      </m:sub>
                    </m:sSub>
                    <m:r>
                      <a:rPr lang="en-US" b="0" i="1" smtClean="0">
                        <a:latin typeface="Cambria Math"/>
                      </a:rPr>
                      <m:t>= .9</m:t>
                    </m:r>
                    <m:sSub>
                      <m:sSubPr>
                        <m:ctrlPr>
                          <a:rPr lang="en-US" b="0" i="1" smtClean="0">
                            <a:latin typeface="Cambria Math"/>
                          </a:rPr>
                        </m:ctrlPr>
                      </m:sSubPr>
                      <m:e>
                        <m:r>
                          <a:rPr lang="en-US" b="0" i="1" smtClean="0">
                            <a:latin typeface="Cambria Math"/>
                          </a:rPr>
                          <m:t>𝑝</m:t>
                        </m:r>
                      </m:e>
                      <m:sub>
                        <m:r>
                          <a:rPr lang="en-US" b="0" i="1" smtClean="0">
                            <a:latin typeface="Cambria Math"/>
                          </a:rPr>
                          <m:t>𝑛</m:t>
                        </m:r>
                      </m:sub>
                    </m:sSub>
                    <m:r>
                      <a:rPr lang="en-US" b="0" i="1" smtClean="0">
                        <a:latin typeface="Cambria Math"/>
                      </a:rPr>
                      <m:t>+3</m:t>
                    </m:r>
                  </m:oMath>
                </a14:m>
                <a:endParaRPr lang="en-US" b="0" dirty="0" smtClean="0"/>
              </a:p>
              <a:p>
                <a:r>
                  <a:rPr lang="en-US" dirty="0" smtClean="0"/>
                  <a:t>Generate terms recursively as follows</a:t>
                </a:r>
              </a:p>
              <a:p>
                <a:pPr marL="971550" lvl="1" indent="-514350">
                  <a:buClr>
                    <a:schemeClr val="bg1"/>
                  </a:buClr>
                  <a:buFont typeface="+mj-lt"/>
                  <a:buAutoNum type="alphaLcPeriod"/>
                </a:pPr>
                <a14:m>
                  <m:oMath xmlns:m="http://schemas.openxmlformats.org/officeDocument/2006/math">
                    <m:sSub>
                      <m:sSubPr>
                        <m:ctrlPr>
                          <a:rPr lang="en-US" b="0"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=20</m:t>
                    </m:r>
                    <m:r>
                      <a:rPr lang="en-US" b="0" i="1" smtClean="0">
                        <a:latin typeface="Cambria Math"/>
                        <a:ea typeface="Cambria Math"/>
                      </a:rPr>
                      <m:t>∙.9+3</m:t>
                    </m:r>
                  </m:oMath>
                </a14:m>
                <a:endParaRPr lang="en-US" dirty="0" smtClean="0"/>
              </a:p>
              <a:p>
                <a:pPr marL="971550" lvl="1" indent="-514350">
                  <a:buClr>
                    <a:schemeClr val="bg1"/>
                  </a:buClr>
                  <a:buFont typeface="+mj-lt"/>
                  <a:buAutoNum type="alphaLcPeriod"/>
                </a:pPr>
                <a14:m>
                  <m:oMath xmlns:m="http://schemas.openxmlformats.org/officeDocument/2006/math">
                    <m:sSub>
                      <m:sSubPr>
                        <m:ctrlPr>
                          <a:rPr lang="en-US" i="1">
                            <a:latin typeface="Cambria Math"/>
                          </a:rPr>
                        </m:ctrlPr>
                      </m:sSubPr>
                      <m:e>
                        <m:r>
                          <a:rPr lang="en-US" i="1">
                            <a:latin typeface="Cambria Math"/>
                          </a:rPr>
                          <m:t>𝑝</m:t>
                        </m:r>
                      </m:e>
                      <m:sub>
                        <m:r>
                          <a:rPr lang="en-US" b="0" i="1" smtClean="0">
                            <a:latin typeface="Cambria Math"/>
                          </a:rPr>
                          <m:t>2</m:t>
                        </m:r>
                      </m:sub>
                    </m:sSub>
                    <m:r>
                      <a:rPr lang="en-US" i="1">
                        <a:latin typeface="Cambria Math"/>
                      </a:rPr>
                      <m:t>=20</m:t>
                    </m:r>
                    <m:r>
                      <a:rPr lang="en-US" i="1">
                        <a:latin typeface="Cambria Math"/>
                        <a:ea typeface="Cambria Math"/>
                      </a:rPr>
                      <m:t>∙</m:t>
                    </m:r>
                    <m:sSup>
                      <m:sSupPr>
                        <m:ctrlPr>
                          <a:rPr lang="en-US" b="0" i="1" smtClean="0">
                            <a:latin typeface="Cambria Math"/>
                            <a:ea typeface="Cambria Math"/>
                          </a:rPr>
                        </m:ctrlPr>
                      </m:sSupPr>
                      <m:e>
                        <m:r>
                          <a:rPr lang="en-US" i="1">
                            <a:latin typeface="Cambria Math"/>
                            <a:ea typeface="Cambria Math"/>
                          </a:rPr>
                          <m:t>.9</m:t>
                        </m:r>
                      </m:e>
                      <m:sup>
                        <m:r>
                          <a:rPr lang="en-US" b="0" i="1" smtClean="0">
                            <a:latin typeface="Cambria Math"/>
                            <a:ea typeface="Cambria Math"/>
                          </a:rPr>
                          <m:t>2</m:t>
                        </m:r>
                      </m:sup>
                    </m:sSup>
                    <m:r>
                      <a:rPr lang="en-US" i="1">
                        <a:latin typeface="Cambria Math"/>
                        <a:ea typeface="Cambria Math"/>
                      </a:rPr>
                      <m:t>+3</m:t>
                    </m:r>
                    <m:r>
                      <a:rPr lang="en-US" b="0" i="1" smtClean="0">
                        <a:latin typeface="Cambria Math"/>
                        <a:ea typeface="Cambria Math"/>
                      </a:rPr>
                      <m:t>(.9+1)</m:t>
                    </m:r>
                  </m:oMath>
                </a14:m>
                <a:endParaRPr lang="en-US" dirty="0" smtClean="0"/>
              </a:p>
              <a:p>
                <a:pPr marL="971550" lvl="1" indent="-514350">
                  <a:buClr>
                    <a:schemeClr val="bg1"/>
                  </a:buClr>
                  <a:buFont typeface="+mj-lt"/>
                  <a:buAutoNum type="alphaLcPeriod"/>
                </a:pPr>
                <a14:m>
                  <m:oMath xmlns:m="http://schemas.openxmlformats.org/officeDocument/2006/math">
                    <m:sSub>
                      <m:sSubPr>
                        <m:ctrlPr>
                          <a:rPr lang="en-US" i="1">
                            <a:latin typeface="Cambria Math"/>
                          </a:rPr>
                        </m:ctrlPr>
                      </m:sSubPr>
                      <m:e>
                        <m:r>
                          <a:rPr lang="en-US" i="1">
                            <a:latin typeface="Cambria Math"/>
                          </a:rPr>
                          <m:t>𝑝</m:t>
                        </m:r>
                      </m:e>
                      <m:sub>
                        <m:r>
                          <a:rPr lang="en-US" b="0" i="1" smtClean="0">
                            <a:latin typeface="Cambria Math"/>
                          </a:rPr>
                          <m:t>3</m:t>
                        </m:r>
                      </m:sub>
                    </m:sSub>
                    <m:r>
                      <a:rPr lang="en-US" i="1">
                        <a:latin typeface="Cambria Math"/>
                      </a:rPr>
                      <m:t>=20</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b="0" i="1" smtClean="0">
                            <a:latin typeface="Cambria Math"/>
                            <a:ea typeface="Cambria Math"/>
                          </a:rPr>
                          <m:t>3</m:t>
                        </m:r>
                      </m:sup>
                    </m:sSup>
                    <m:r>
                      <a:rPr lang="en-US" i="1">
                        <a:latin typeface="Cambria Math"/>
                        <a:ea typeface="Cambria Math"/>
                      </a:rPr>
                      <m:t>+3(</m:t>
                    </m:r>
                    <m:sSup>
                      <m:sSupPr>
                        <m:ctrlPr>
                          <a:rPr lang="en-US" b="0" i="1" smtClean="0">
                            <a:latin typeface="Cambria Math"/>
                            <a:ea typeface="Cambria Math"/>
                          </a:rPr>
                        </m:ctrlPr>
                      </m:sSupPr>
                      <m:e>
                        <m:r>
                          <a:rPr lang="en-US" b="0" i="1" smtClean="0">
                            <a:latin typeface="Cambria Math"/>
                            <a:ea typeface="Cambria Math"/>
                          </a:rPr>
                          <m:t>.9</m:t>
                        </m:r>
                      </m:e>
                      <m:sup>
                        <m:r>
                          <a:rPr lang="en-US" b="0" i="1" smtClean="0">
                            <a:latin typeface="Cambria Math"/>
                            <a:ea typeface="Cambria Math"/>
                          </a:rPr>
                          <m:t>2</m:t>
                        </m:r>
                      </m:sup>
                    </m:sSup>
                    <m:r>
                      <a:rPr lang="en-US" b="0" i="1" smtClean="0">
                        <a:latin typeface="Cambria Math"/>
                        <a:ea typeface="Cambria Math"/>
                      </a:rPr>
                      <m:t>+</m:t>
                    </m:r>
                    <m:r>
                      <a:rPr lang="en-US" i="1">
                        <a:latin typeface="Cambria Math"/>
                        <a:ea typeface="Cambria Math"/>
                      </a:rPr>
                      <m:t>.9+1)</m:t>
                    </m:r>
                  </m:oMath>
                </a14:m>
                <a:endParaRPr lang="en-US" dirty="0" smtClean="0"/>
              </a:p>
              <a:p>
                <a:r>
                  <a:rPr lang="en-US" dirty="0" smtClean="0"/>
                  <a:t>Use pattern to predict a later term</a:t>
                </a:r>
                <a:endParaRPr lang="en-US" dirty="0"/>
              </a:p>
              <a:p>
                <a:pPr marL="971550" lvl="1" indent="-514350">
                  <a:buClr>
                    <a:schemeClr val="bg1"/>
                  </a:buClr>
                  <a:buFont typeface="+mj-lt"/>
                  <a:buAutoNum type="alphaLcPeriod"/>
                </a:pPr>
                <a14:m>
                  <m:oMath xmlns:m="http://schemas.openxmlformats.org/officeDocument/2006/math">
                    <m:sSub>
                      <m:sSubPr>
                        <m:ctrlPr>
                          <a:rPr lang="en-US" i="1">
                            <a:latin typeface="Cambria Math"/>
                          </a:rPr>
                        </m:ctrlPr>
                      </m:sSubPr>
                      <m:e>
                        <m:r>
                          <a:rPr lang="en-US" i="1">
                            <a:latin typeface="Cambria Math"/>
                          </a:rPr>
                          <m:t>𝑝</m:t>
                        </m:r>
                      </m:e>
                      <m:sub>
                        <m:r>
                          <a:rPr lang="en-US" b="0" i="1" smtClean="0">
                            <a:latin typeface="Cambria Math"/>
                          </a:rPr>
                          <m:t>8</m:t>
                        </m:r>
                      </m:sub>
                    </m:sSub>
                    <m:r>
                      <a:rPr lang="en-US" i="1">
                        <a:latin typeface="Cambria Math"/>
                      </a:rPr>
                      <m:t>=20</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b="0" i="1" smtClean="0">
                            <a:latin typeface="Cambria Math"/>
                            <a:ea typeface="Cambria Math"/>
                          </a:rPr>
                          <m:t>8</m:t>
                        </m:r>
                      </m:sup>
                    </m:sSup>
                    <m:r>
                      <a:rPr lang="en-US" i="1">
                        <a:latin typeface="Cambria Math"/>
                        <a:ea typeface="Cambria Math"/>
                      </a:rPr>
                      <m:t>+3(</m:t>
                    </m:r>
                    <m:sSup>
                      <m:sSupPr>
                        <m:ctrlPr>
                          <a:rPr lang="en-US" b="0" i="1" smtClean="0">
                            <a:latin typeface="Cambria Math"/>
                            <a:ea typeface="Cambria Math"/>
                          </a:rPr>
                        </m:ctrlPr>
                      </m:sSupPr>
                      <m:e>
                        <m:r>
                          <a:rPr lang="en-US" b="0" i="1" smtClean="0">
                            <a:latin typeface="Cambria Math"/>
                            <a:ea typeface="Cambria Math"/>
                          </a:rPr>
                          <m:t>.9</m:t>
                        </m:r>
                      </m:e>
                      <m:sup>
                        <m:r>
                          <a:rPr lang="en-US" b="0" i="1" smtClean="0">
                            <a:latin typeface="Cambria Math"/>
                            <a:ea typeface="Cambria Math"/>
                          </a:rPr>
                          <m:t>7</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.9</m:t>
                        </m:r>
                      </m:e>
                      <m:sup>
                        <m:r>
                          <a:rPr lang="en-US" b="0" i="1" smtClean="0">
                            <a:latin typeface="Cambria Math"/>
                            <a:ea typeface="Cambria Math"/>
                          </a:rPr>
                          <m:t>6</m:t>
                        </m:r>
                      </m:sup>
                    </m:sSup>
                    <m:r>
                      <a:rPr lang="en-US" b="0" i="1" smtClean="0">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i="1">
                            <a:latin typeface="Cambria Math"/>
                            <a:ea typeface="Cambria Math"/>
                          </a:rPr>
                          <m:t>2</m:t>
                        </m:r>
                      </m:sup>
                    </m:sSup>
                    <m:r>
                      <a:rPr lang="en-US" i="1">
                        <a:latin typeface="Cambria Math"/>
                        <a:ea typeface="Cambria Math"/>
                      </a:rPr>
                      <m:t>+.9+1)</m:t>
                    </m:r>
                  </m:oMath>
                </a14:m>
                <a:endParaRPr lang="en-US" dirty="0" smtClean="0"/>
              </a:p>
              <a:p>
                <a:r>
                  <a:rPr lang="en-US" dirty="0" smtClean="0"/>
                  <a:t>Predict the general </a:t>
                </a:r>
                <a:r>
                  <a:rPr lang="en-US" dirty="0"/>
                  <a:t>term</a:t>
                </a:r>
              </a:p>
              <a:p>
                <a:pPr marL="971550" lvl="1" indent="-514350">
                  <a:buClr>
                    <a:schemeClr val="bg1"/>
                  </a:buClr>
                  <a:buFont typeface="+mj-lt"/>
                  <a:buAutoNum type="alphaLcPeriod"/>
                </a:pPr>
                <a14:m>
                  <m:oMath xmlns:m="http://schemas.openxmlformats.org/officeDocument/2006/math">
                    <m:sSub>
                      <m:sSubPr>
                        <m:ctrlPr>
                          <a:rPr lang="en-US" i="1">
                            <a:latin typeface="Cambria Math"/>
                          </a:rPr>
                        </m:ctrlPr>
                      </m:sSubPr>
                      <m:e>
                        <m:r>
                          <a:rPr lang="en-US" i="1">
                            <a:latin typeface="Cambria Math"/>
                          </a:rPr>
                          <m:t>𝑝</m:t>
                        </m:r>
                      </m:e>
                      <m:sub>
                        <m:r>
                          <a:rPr lang="en-US" b="0" i="1" smtClean="0">
                            <a:latin typeface="Cambria Math"/>
                          </a:rPr>
                          <m:t>𝑛</m:t>
                        </m:r>
                      </m:sub>
                    </m:sSub>
                    <m:r>
                      <a:rPr lang="en-US" i="1">
                        <a:latin typeface="Cambria Math"/>
                      </a:rPr>
                      <m:t>=20</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b="0" i="1" smtClean="0">
                            <a:latin typeface="Cambria Math"/>
                            <a:ea typeface="Cambria Math"/>
                          </a:rPr>
                          <m:t>𝑛</m:t>
                        </m:r>
                      </m:sup>
                    </m:sSup>
                    <m:r>
                      <a:rPr lang="en-US" i="1">
                        <a:latin typeface="Cambria Math"/>
                        <a:ea typeface="Cambria Math"/>
                      </a:rPr>
                      <m:t>+3(</m:t>
                    </m:r>
                    <m:sSup>
                      <m:sSupPr>
                        <m:ctrlPr>
                          <a:rPr lang="en-US" i="1">
                            <a:latin typeface="Cambria Math"/>
                            <a:ea typeface="Cambria Math"/>
                          </a:rPr>
                        </m:ctrlPr>
                      </m:sSupPr>
                      <m:e>
                        <m:r>
                          <a:rPr lang="en-US" i="1">
                            <a:latin typeface="Cambria Math"/>
                            <a:ea typeface="Cambria Math"/>
                          </a:rPr>
                          <m:t>.9</m:t>
                        </m:r>
                      </m:e>
                      <m:sup>
                        <m:r>
                          <a:rPr lang="en-US" b="0" i="1" smtClean="0">
                            <a:latin typeface="Cambria Math"/>
                            <a:ea typeface="Cambria Math"/>
                          </a:rPr>
                          <m:t>𝑛</m:t>
                        </m:r>
                        <m:r>
                          <a:rPr lang="en-US" b="0" i="1" smtClean="0">
                            <a:latin typeface="Cambria Math"/>
                            <a:ea typeface="Cambria Math"/>
                          </a:rPr>
                          <m:t>−1</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b="0" i="1" smtClean="0">
                            <a:latin typeface="Cambria Math"/>
                            <a:ea typeface="Cambria Math"/>
                          </a:rPr>
                          <m:t>𝑛</m:t>
                        </m:r>
                        <m:r>
                          <a:rPr lang="en-US" b="0" i="1" smtClean="0">
                            <a:latin typeface="Cambria Math"/>
                            <a:ea typeface="Cambria Math"/>
                          </a:rPr>
                          <m:t>−2</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.9</m:t>
                        </m:r>
                      </m:e>
                      <m:sup>
                        <m:r>
                          <a:rPr lang="en-US" i="1">
                            <a:latin typeface="Cambria Math"/>
                            <a:ea typeface="Cambria Math"/>
                          </a:rPr>
                          <m:t>2</m:t>
                        </m:r>
                      </m:sup>
                    </m:sSup>
                    <m:r>
                      <a:rPr lang="en-US" i="1">
                        <a:latin typeface="Cambria Math"/>
                        <a:ea typeface="Cambria Math"/>
                      </a:rPr>
                      <m:t>+.9+1)</m:t>
                    </m:r>
                  </m:oMath>
                </a14:m>
                <a:endParaRPr lang="en-US" dirty="0" smtClean="0"/>
              </a:p>
              <a:p>
                <a:r>
                  <a:rPr lang="en-US" dirty="0" smtClean="0"/>
                  <a:t>Use geometric series identity</a:t>
                </a:r>
              </a:p>
              <a:p>
                <a:r>
                  <a:rPr lang="en-US" u="sng" dirty="0" smtClean="0"/>
                  <a:t>Not a </a:t>
                </a:r>
                <a:r>
                  <a:rPr lang="en-US" i="1" u="sng" dirty="0" smtClean="0"/>
                  <a:t>proof</a:t>
                </a:r>
                <a:r>
                  <a:rPr lang="en-US" u="sng" dirty="0" smtClean="0"/>
                  <a:t>  but students follow this reasoning</a:t>
                </a:r>
                <a:endParaRPr lang="en-US"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914400"/>
                <a:ext cx="8686800" cy="5867400"/>
              </a:xfrm>
              <a:blipFill rotWithShape="1">
                <a:blip r:embed="rId3"/>
                <a:stretch>
                  <a:fillRect l="-1614" t="-2077"/>
                </a:stretch>
              </a:blipFill>
            </p:spPr>
            <p:txBody>
              <a:bodyPr/>
              <a:lstStyle/>
              <a:p>
                <a:r>
                  <a:rPr lang="en-US">
                    <a:noFill/>
                  </a:rPr>
                  <a:t> </a:t>
                </a:r>
              </a:p>
            </p:txBody>
          </p:sp>
        </mc:Fallback>
      </mc:AlternateContent>
    </p:spTree>
    <p:extLst>
      <p:ext uri="{BB962C8B-B14F-4D97-AF65-F5344CB8AC3E}">
        <p14:creationId xmlns:p14="http://schemas.microsoft.com/office/powerpoint/2010/main" val="12390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504"/>
            <a:ext cx="8763000" cy="685800"/>
          </a:xfrm>
        </p:spPr>
        <p:txBody>
          <a:bodyPr>
            <a:normAutofit fontScale="90000"/>
          </a:bodyPr>
          <a:lstStyle/>
          <a:p>
            <a:r>
              <a:rPr lang="en-US" dirty="0" smtClean="0"/>
              <a:t>Homework Assignment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609600"/>
                <a:ext cx="8686800" cy="2819400"/>
              </a:xfrm>
            </p:spPr>
            <p:txBody>
              <a:bodyPr>
                <a:normAutofit/>
              </a:bodyPr>
              <a:lstStyle/>
              <a:p>
                <a:pPr marL="0" indent="0">
                  <a:buNone/>
                </a:pPr>
                <a:r>
                  <a:rPr lang="en-US" dirty="0" smtClean="0"/>
                  <a:t>1.  Let </a:t>
                </a:r>
                <a14:m>
                  <m:oMath xmlns:m="http://schemas.openxmlformats.org/officeDocument/2006/math">
                    <m:r>
                      <a:rPr lang="en-US" i="1">
                        <a:latin typeface="Cambria Math"/>
                      </a:rPr>
                      <m:t>𝑎</m:t>
                    </m:r>
                    <m:r>
                      <a:rPr lang="en-US" i="1">
                        <a:latin typeface="Cambria Math"/>
                      </a:rPr>
                      <m:t>,</m:t>
                    </m:r>
                    <m:r>
                      <a:rPr lang="en-US" i="1">
                        <a:latin typeface="Cambria Math"/>
                      </a:rPr>
                      <m:t>𝑏</m:t>
                    </m:r>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0</m:t>
                        </m:r>
                      </m:sub>
                    </m:sSub>
                  </m:oMath>
                </a14:m>
                <a:r>
                  <a:rPr lang="en-US" dirty="0"/>
                  <a:t> </a:t>
                </a:r>
                <a:r>
                  <a:rPr lang="en-US" dirty="0" smtClean="0"/>
                  <a:t>be </a:t>
                </a:r>
                <a:r>
                  <a:rPr lang="en-US" dirty="0"/>
                  <a:t>unspecified </a:t>
                </a:r>
                <a:r>
                  <a:rPr lang="en-US" dirty="0" smtClean="0"/>
                  <a:t>constants, and define </a:t>
                </a: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𝑛</m:t>
                          </m:r>
                          <m:r>
                            <a:rPr lang="en-US" i="1">
                              <a:latin typeface="Cambria Math"/>
                            </a:rPr>
                            <m:t>+1</m:t>
                          </m:r>
                        </m:sub>
                      </m:sSub>
                      <m:r>
                        <a:rPr lang="en-US" i="1">
                          <a:latin typeface="Cambria Math"/>
                        </a:rPr>
                        <m:t>=</m:t>
                      </m:r>
                      <m:box>
                        <m:boxPr>
                          <m:ctrlPr>
                            <a:rPr lang="en-US" i="1">
                              <a:latin typeface="Cambria Math"/>
                            </a:rPr>
                          </m:ctrlPr>
                        </m:boxPr>
                        <m:e>
                          <m:argPr>
                            <m:argSz m:val="-1"/>
                          </m:argP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𝑛</m:t>
                                  </m:r>
                                </m:sub>
                              </m:sSub>
                            </m:num>
                            <m:den>
                              <m:sSub>
                                <m:sSubPr>
                                  <m:ctrlPr>
                                    <a:rPr lang="en-US" i="1">
                                      <a:latin typeface="Cambria Math"/>
                                    </a:rPr>
                                  </m:ctrlPr>
                                </m:sSubPr>
                                <m:e>
                                  <m:r>
                                    <a:rPr lang="en-US" b="0" i="1" smtClean="0">
                                      <a:latin typeface="Cambria Math"/>
                                    </a:rPr>
                                    <m:t>𝑎</m:t>
                                  </m:r>
                                  <m:r>
                                    <a:rPr lang="en-US" i="1">
                                      <a:latin typeface="Cambria Math"/>
                                    </a:rPr>
                                    <m:t>𝑝</m:t>
                                  </m:r>
                                </m:e>
                                <m:sub>
                                  <m:r>
                                    <a:rPr lang="en-US" i="1">
                                      <a:latin typeface="Cambria Math"/>
                                    </a:rPr>
                                    <m:t>𝑛</m:t>
                                  </m:r>
                                </m:sub>
                              </m:sSub>
                              <m:r>
                                <a:rPr lang="en-US" i="1">
                                  <a:latin typeface="Cambria Math"/>
                                </a:rPr>
                                <m:t>+</m:t>
                              </m:r>
                              <m:r>
                                <a:rPr lang="en-US" b="0" i="1" smtClean="0">
                                  <a:latin typeface="Cambria Math"/>
                                </a:rPr>
                                <m:t>𝑏</m:t>
                              </m:r>
                              <m:r>
                                <m:rPr>
                                  <m:nor/>
                                </m:rPr>
                                <a:rPr lang="en-US" dirty="0"/>
                                <m:t> </m:t>
                              </m:r>
                            </m:den>
                          </m:f>
                        </m:e>
                      </m:box>
                    </m:oMath>
                  </m:oMathPara>
                </a14:m>
                <a:endParaRPr lang="en-US" dirty="0" smtClean="0"/>
              </a:p>
              <a:p>
                <a:pPr marL="0" indent="0">
                  <a:buNone/>
                </a:pPr>
                <a:r>
                  <a:rPr lang="en-US" dirty="0" smtClean="0"/>
                  <a:t>for </a:t>
                </a:r>
                <a14:m>
                  <m:oMath xmlns:m="http://schemas.openxmlformats.org/officeDocument/2006/math">
                    <m:r>
                      <a:rPr lang="en-US" b="0" i="1" smtClean="0">
                        <a:latin typeface="Cambria Math"/>
                      </a:rPr>
                      <m:t>𝑛</m:t>
                    </m:r>
                    <m:r>
                      <a:rPr lang="en-US" b="0" i="1" smtClean="0">
                        <a:latin typeface="Cambria Math"/>
                        <a:ea typeface="Cambria Math"/>
                      </a:rPr>
                      <m:t>≥1</m:t>
                    </m:r>
                  </m:oMath>
                </a14:m>
                <a:r>
                  <a:rPr lang="en-US" dirty="0" smtClean="0"/>
                  <a:t>.  Use the methods of the previous slide/example to find an equation for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𝑛</m:t>
                        </m:r>
                      </m:sub>
                    </m:sSub>
                  </m:oMath>
                </a14:m>
                <a:r>
                  <a:rPr lang="en-US" dirty="0" smtClean="0"/>
                  <a:t> as a function of </a:t>
                </a:r>
                <a14:m>
                  <m:oMath xmlns:m="http://schemas.openxmlformats.org/officeDocument/2006/math">
                    <m:r>
                      <a:rPr lang="en-US" i="1">
                        <a:latin typeface="Cambria Math"/>
                      </a:rPr>
                      <m:t>𝑛</m:t>
                    </m:r>
                  </m:oMath>
                </a14:m>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609600"/>
                <a:ext cx="8686800" cy="2819400"/>
              </a:xfrm>
              <a:blipFill rotWithShape="1">
                <a:blip r:embed="rId3"/>
                <a:stretch>
                  <a:fillRect l="-1825" t="-2592" r="-1614" b="-43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04800" y="3581400"/>
                <a:ext cx="8458200" cy="2655407"/>
              </a:xfrm>
              <a:prstGeom prst="rect">
                <a:avLst/>
              </a:prstGeom>
              <a:noFill/>
            </p:spPr>
            <p:txBody>
              <a:bodyPr wrap="square" rtlCol="0">
                <a:spAutoFit/>
              </a:bodyPr>
              <a:lstStyle/>
              <a:p>
                <a:pPr lvl="0">
                  <a:spcBef>
                    <a:spcPct val="20000"/>
                  </a:spcBef>
                </a:pPr>
                <a:r>
                  <a:rPr lang="en-US" sz="3200" dirty="0">
                    <a:solidFill>
                      <a:prstClr val="black"/>
                    </a:solidFill>
                  </a:rPr>
                  <a:t>2.  Make the substitution  </a:t>
                </a:r>
                <a14:m>
                  <m:oMath xmlns:m="http://schemas.openxmlformats.org/officeDocument/2006/math">
                    <m:sSub>
                      <m:sSubPr>
                        <m:ctrlPr>
                          <a:rPr lang="en-US" sz="3200" i="1">
                            <a:solidFill>
                              <a:prstClr val="black"/>
                            </a:solidFill>
                            <a:latin typeface="Cambria Math"/>
                          </a:rPr>
                        </m:ctrlPr>
                      </m:sSubPr>
                      <m:e>
                        <m:r>
                          <a:rPr lang="en-US" sz="3200" i="1">
                            <a:solidFill>
                              <a:prstClr val="black"/>
                            </a:solidFill>
                            <a:latin typeface="Cambria Math"/>
                          </a:rPr>
                          <m:t>𝑞</m:t>
                        </m:r>
                      </m:e>
                      <m:sub>
                        <m:r>
                          <a:rPr lang="en-US" sz="3200" i="1">
                            <a:solidFill>
                              <a:prstClr val="black"/>
                            </a:solidFill>
                            <a:latin typeface="Cambria Math"/>
                          </a:rPr>
                          <m:t>𝑛</m:t>
                        </m:r>
                      </m:sub>
                    </m:sSub>
                    <m:r>
                      <a:rPr lang="en-US" sz="3200" i="1">
                        <a:solidFill>
                          <a:prstClr val="black"/>
                        </a:solidFill>
                        <a:latin typeface="Cambria Math"/>
                      </a:rPr>
                      <m:t>=</m:t>
                    </m:r>
                    <m:box>
                      <m:boxPr>
                        <m:ctrlPr>
                          <a:rPr lang="en-US" sz="3200" i="1">
                            <a:solidFill>
                              <a:prstClr val="black"/>
                            </a:solidFill>
                            <a:latin typeface="Cambria Math"/>
                          </a:rPr>
                        </m:ctrlPr>
                      </m:boxPr>
                      <m:e>
                        <m:argPr>
                          <m:argSz m:val="-1"/>
                        </m:argPr>
                        <m:f>
                          <m:fPr>
                            <m:ctrlPr>
                              <a:rPr lang="en-US" sz="3200" i="1">
                                <a:solidFill>
                                  <a:prstClr val="black"/>
                                </a:solidFill>
                                <a:latin typeface="Cambria Math"/>
                              </a:rPr>
                            </m:ctrlPr>
                          </m:fPr>
                          <m:num>
                            <m:r>
                              <a:rPr lang="en-US" sz="3200" i="1">
                                <a:solidFill>
                                  <a:prstClr val="black"/>
                                </a:solidFill>
                                <a:latin typeface="Cambria Math"/>
                              </a:rPr>
                              <m:t>1</m:t>
                            </m:r>
                          </m:num>
                          <m:den>
                            <m:sSub>
                              <m:sSubPr>
                                <m:ctrlPr>
                                  <a:rPr lang="en-US" sz="3200" i="1">
                                    <a:solidFill>
                                      <a:prstClr val="black"/>
                                    </a:solidFill>
                                    <a:latin typeface="Cambria Math"/>
                                  </a:rPr>
                                </m:ctrlPr>
                              </m:sSubPr>
                              <m:e>
                                <m:r>
                                  <a:rPr lang="en-US" sz="3200" i="1">
                                    <a:solidFill>
                                      <a:prstClr val="black"/>
                                    </a:solidFill>
                                    <a:latin typeface="Cambria Math"/>
                                  </a:rPr>
                                  <m:t>𝑝</m:t>
                                </m:r>
                              </m:e>
                              <m:sub>
                                <m:r>
                                  <a:rPr lang="en-US" sz="3200" i="1">
                                    <a:solidFill>
                                      <a:prstClr val="black"/>
                                    </a:solidFill>
                                    <a:latin typeface="Cambria Math"/>
                                  </a:rPr>
                                  <m:t>𝑛</m:t>
                                </m:r>
                              </m:sub>
                            </m:sSub>
                          </m:den>
                        </m:f>
                      </m:e>
                    </m:box>
                  </m:oMath>
                </a14:m>
                <a:r>
                  <a:rPr lang="en-US" sz="3200" dirty="0">
                    <a:solidFill>
                      <a:prstClr val="black"/>
                    </a:solidFill>
                  </a:rPr>
                  <a:t> in the difference equation in part 1, and derive a difference equation for </a:t>
                </a:r>
                <a14:m>
                  <m:oMath xmlns:m="http://schemas.openxmlformats.org/officeDocument/2006/math">
                    <m:sSub>
                      <m:sSubPr>
                        <m:ctrlPr>
                          <a:rPr lang="en-US" sz="3200" i="1">
                            <a:solidFill>
                              <a:prstClr val="black"/>
                            </a:solidFill>
                            <a:latin typeface="Cambria Math"/>
                          </a:rPr>
                        </m:ctrlPr>
                      </m:sSubPr>
                      <m:e>
                        <m:r>
                          <a:rPr lang="en-US" sz="3200" i="1">
                            <a:solidFill>
                              <a:prstClr val="black"/>
                            </a:solidFill>
                            <a:latin typeface="Cambria Math"/>
                          </a:rPr>
                          <m:t>𝑞</m:t>
                        </m:r>
                      </m:e>
                      <m:sub>
                        <m:r>
                          <a:rPr lang="en-US" sz="3200" i="1">
                            <a:solidFill>
                              <a:prstClr val="black"/>
                            </a:solidFill>
                            <a:latin typeface="Cambria Math"/>
                          </a:rPr>
                          <m:t>𝑛</m:t>
                        </m:r>
                      </m:sub>
                    </m:sSub>
                  </m:oMath>
                </a14:m>
                <a:r>
                  <a:rPr lang="en-US" sz="3200" dirty="0">
                    <a:solidFill>
                      <a:prstClr val="black"/>
                    </a:solidFill>
                  </a:rPr>
                  <a:t>.   Find </a:t>
                </a:r>
                <a14:m>
                  <m:oMath xmlns:m="http://schemas.openxmlformats.org/officeDocument/2006/math">
                    <m:sSub>
                      <m:sSubPr>
                        <m:ctrlPr>
                          <a:rPr lang="en-US" sz="3200" i="1">
                            <a:solidFill>
                              <a:prstClr val="black"/>
                            </a:solidFill>
                            <a:latin typeface="Cambria Math"/>
                          </a:rPr>
                        </m:ctrlPr>
                      </m:sSubPr>
                      <m:e>
                        <m:r>
                          <a:rPr lang="en-US" sz="3200" i="1">
                            <a:solidFill>
                              <a:prstClr val="black"/>
                            </a:solidFill>
                            <a:latin typeface="Cambria Math"/>
                          </a:rPr>
                          <m:t>𝑞</m:t>
                        </m:r>
                      </m:e>
                      <m:sub>
                        <m:r>
                          <a:rPr lang="en-US" sz="3200" i="1">
                            <a:solidFill>
                              <a:prstClr val="black"/>
                            </a:solidFill>
                            <a:latin typeface="Cambria Math"/>
                          </a:rPr>
                          <m:t>𝑛</m:t>
                        </m:r>
                      </m:sub>
                    </m:sSub>
                  </m:oMath>
                </a14:m>
                <a:r>
                  <a:rPr lang="en-US" sz="3200" dirty="0">
                    <a:solidFill>
                      <a:prstClr val="black"/>
                    </a:solidFill>
                  </a:rPr>
                  <a:t> as a function of </a:t>
                </a:r>
                <a14:m>
                  <m:oMath xmlns:m="http://schemas.openxmlformats.org/officeDocument/2006/math">
                    <m:r>
                      <a:rPr lang="en-US" sz="3200" i="1">
                        <a:solidFill>
                          <a:prstClr val="black"/>
                        </a:solidFill>
                        <a:latin typeface="Cambria Math"/>
                      </a:rPr>
                      <m:t>𝑛</m:t>
                    </m:r>
                  </m:oMath>
                </a14:m>
                <a:r>
                  <a:rPr lang="en-US" sz="3200" dirty="0">
                    <a:solidFill>
                      <a:prstClr val="black"/>
                    </a:solidFill>
                  </a:rPr>
                  <a:t> as on the previous slide, and then find an </a:t>
                </a:r>
                <a:r>
                  <a:rPr lang="en-US" sz="3200" u="sng" dirty="0">
                    <a:solidFill>
                      <a:prstClr val="black"/>
                    </a:solidFill>
                  </a:rPr>
                  <a:t>equation for </a:t>
                </a:r>
                <a14:m>
                  <m:oMath xmlns:m="http://schemas.openxmlformats.org/officeDocument/2006/math">
                    <m:sSub>
                      <m:sSubPr>
                        <m:ctrlPr>
                          <a:rPr lang="en-US" sz="3200" i="1" u="sng">
                            <a:solidFill>
                              <a:prstClr val="black"/>
                            </a:solidFill>
                            <a:latin typeface="Cambria Math"/>
                          </a:rPr>
                        </m:ctrlPr>
                      </m:sSubPr>
                      <m:e>
                        <m:r>
                          <a:rPr lang="en-US" sz="3200" i="1" u="sng">
                            <a:solidFill>
                              <a:prstClr val="black"/>
                            </a:solidFill>
                            <a:latin typeface="Cambria Math"/>
                          </a:rPr>
                          <m:t>𝑝</m:t>
                        </m:r>
                      </m:e>
                      <m:sub>
                        <m:r>
                          <a:rPr lang="en-US" sz="3200" i="1" u="sng">
                            <a:solidFill>
                              <a:prstClr val="black"/>
                            </a:solidFill>
                            <a:latin typeface="Cambria Math"/>
                          </a:rPr>
                          <m:t>𝑛</m:t>
                        </m:r>
                      </m:sub>
                    </m:sSub>
                  </m:oMath>
                </a14:m>
                <a:r>
                  <a:rPr lang="en-US" sz="3200" u="sng" dirty="0">
                    <a:solidFill>
                      <a:prstClr val="black"/>
                    </a:solidFill>
                  </a:rPr>
                  <a:t> as a function of </a:t>
                </a:r>
                <a14:m>
                  <m:oMath xmlns:m="http://schemas.openxmlformats.org/officeDocument/2006/math">
                    <m:r>
                      <a:rPr lang="en-US" sz="3200" i="1" u="sng">
                        <a:solidFill>
                          <a:prstClr val="black"/>
                        </a:solidFill>
                        <a:latin typeface="Cambria Math"/>
                      </a:rPr>
                      <m:t>𝑛</m:t>
                    </m:r>
                  </m:oMath>
                </a14:m>
                <a:r>
                  <a:rPr lang="en-US" sz="3200" u="sng" dirty="0">
                    <a:solidFill>
                      <a:prstClr val="black"/>
                    </a:solidFill>
                  </a:rPr>
                  <a:t>.</a:t>
                </a:r>
                <a:endParaRPr lang="en-US" sz="3200" u="sng" dirty="0">
                  <a:solidFill>
                    <a:prstClr val="black"/>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04800" y="3581400"/>
                <a:ext cx="8458200" cy="2655407"/>
              </a:xfrm>
              <a:prstGeom prst="rect">
                <a:avLst/>
              </a:prstGeom>
              <a:blipFill rotWithShape="1">
                <a:blip r:embed="rId4"/>
                <a:stretch>
                  <a:fillRect l="-1801" t="-2759" r="-1225" b="-6667"/>
                </a:stretch>
              </a:blipFill>
            </p:spPr>
            <p:txBody>
              <a:bodyPr/>
              <a:lstStyle/>
              <a:p>
                <a:r>
                  <a:rPr lang="en-US">
                    <a:noFill/>
                  </a:rPr>
                  <a:t> </a:t>
                </a:r>
              </a:p>
            </p:txBody>
          </p:sp>
        </mc:Fallback>
      </mc:AlternateContent>
    </p:spTree>
    <p:extLst>
      <p:ext uri="{BB962C8B-B14F-4D97-AF65-F5344CB8AC3E}">
        <p14:creationId xmlns:p14="http://schemas.microsoft.com/office/powerpoint/2010/main" val="19216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Classroom Experience</a:t>
            </a:r>
            <a:endParaRPr lang="en-US" dirty="0"/>
          </a:p>
        </p:txBody>
      </p:sp>
      <p:sp>
        <p:nvSpPr>
          <p:cNvPr id="3" name="Content Placeholder 2"/>
          <p:cNvSpPr>
            <a:spLocks noGrp="1"/>
          </p:cNvSpPr>
          <p:nvPr>
            <p:ph idx="1"/>
          </p:nvPr>
        </p:nvSpPr>
        <p:spPr>
          <a:xfrm>
            <a:off x="152400" y="609600"/>
            <a:ext cx="8839200" cy="6019800"/>
          </a:xfrm>
        </p:spPr>
        <p:txBody>
          <a:bodyPr/>
          <a:lstStyle/>
          <a:p>
            <a:r>
              <a:rPr lang="en-US" dirty="0" smtClean="0"/>
              <a:t>Strong buy-in from students</a:t>
            </a:r>
          </a:p>
          <a:p>
            <a:r>
              <a:rPr lang="en-US" dirty="0" smtClean="0"/>
              <a:t>Those with strongest math prep sometimes object to intellectual demands</a:t>
            </a:r>
          </a:p>
          <a:p>
            <a:r>
              <a:rPr lang="en-US" dirty="0" smtClean="0"/>
              <a:t>Many positive comments such as </a:t>
            </a:r>
          </a:p>
          <a:p>
            <a:pPr marL="347663" lvl="1" indent="-342900">
              <a:buClr>
                <a:schemeClr val="bg1"/>
              </a:buClr>
              <a:buFont typeface="Arial" panose="020B0604020202020204" pitchFamily="34" charset="0"/>
              <a:buChar char="•"/>
            </a:pPr>
            <a:r>
              <a:rPr lang="en-US" sz="2400" i="1" dirty="0" smtClean="0"/>
              <a:t>I </a:t>
            </a:r>
            <a:r>
              <a:rPr lang="en-US" sz="2400" i="1" dirty="0"/>
              <a:t>am usually awful at math but I really </a:t>
            </a:r>
            <a:r>
              <a:rPr lang="en-US" sz="2400" i="1" dirty="0" smtClean="0"/>
              <a:t>understood this course</a:t>
            </a:r>
          </a:p>
          <a:p>
            <a:pPr marL="347663" lvl="1" indent="-342900">
              <a:buClr>
                <a:schemeClr val="bg1"/>
              </a:buClr>
              <a:buFont typeface="Arial" panose="020B0604020202020204" pitchFamily="34" charset="0"/>
              <a:buChar char="•"/>
            </a:pPr>
            <a:r>
              <a:rPr lang="en-US" sz="2400" i="1" dirty="0" smtClean="0"/>
              <a:t>First </a:t>
            </a:r>
            <a:r>
              <a:rPr lang="en-US" sz="2400" i="1" dirty="0"/>
              <a:t>time I actually enjoyed a math </a:t>
            </a:r>
            <a:r>
              <a:rPr lang="en-US" sz="2400" i="1" dirty="0" smtClean="0"/>
              <a:t>course</a:t>
            </a:r>
          </a:p>
          <a:p>
            <a:pPr marL="347663" lvl="1" indent="-342900">
              <a:buClr>
                <a:schemeClr val="bg1"/>
              </a:buClr>
              <a:buFont typeface="Arial" panose="020B0604020202020204" pitchFamily="34" charset="0"/>
              <a:buChar char="•"/>
            </a:pPr>
            <a:r>
              <a:rPr lang="en-US" sz="2400" i="1" dirty="0" smtClean="0"/>
              <a:t>I </a:t>
            </a:r>
            <a:r>
              <a:rPr lang="en-US" sz="2400" i="1" dirty="0"/>
              <a:t>was dreading math </a:t>
            </a:r>
            <a:r>
              <a:rPr lang="en-US" sz="2400" i="1" dirty="0" smtClean="0"/>
              <a:t>but this </a:t>
            </a:r>
            <a:r>
              <a:rPr lang="en-US" sz="2400" i="1" dirty="0"/>
              <a:t>turned out to be one of my favorite courses</a:t>
            </a:r>
            <a:r>
              <a:rPr lang="en-US" sz="2400" i="1" dirty="0" smtClean="0"/>
              <a:t>.</a:t>
            </a:r>
          </a:p>
          <a:p>
            <a:r>
              <a:rPr lang="en-US" dirty="0" smtClean="0"/>
              <a:t>Feasible to cover the entire story (thru revised logistic growth) in 14 week 3 cr. course, but very </a:t>
            </a:r>
            <a:r>
              <a:rPr lang="en-US" u="sng" dirty="0" smtClean="0"/>
              <a:t>rushed – no time for term projects</a:t>
            </a:r>
            <a:endParaRPr lang="en-US" u="sng" dirty="0"/>
          </a:p>
        </p:txBody>
      </p:sp>
    </p:spTree>
    <p:extLst>
      <p:ext uri="{BB962C8B-B14F-4D97-AF65-F5344CB8AC3E}">
        <p14:creationId xmlns:p14="http://schemas.microsoft.com/office/powerpoint/2010/main" val="40937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pPr marL="0" indent="0">
              <a:buNone/>
            </a:pPr>
            <a:r>
              <a:rPr lang="en-US" dirty="0" smtClean="0"/>
              <a:t>There is a lot more to say about this curriculum, though possibly not as much more as I have said in print (to paraphrase Paul </a:t>
            </a:r>
            <a:r>
              <a:rPr lang="en-US" dirty="0" err="1" smtClean="0"/>
              <a:t>Halmos</a:t>
            </a:r>
            <a:r>
              <a:rPr lang="en-US" dirty="0" smtClean="0"/>
              <a:t>).  </a:t>
            </a:r>
          </a:p>
          <a:p>
            <a:pPr marL="0" indent="0">
              <a:buNone/>
            </a:pPr>
            <a:endParaRPr lang="en-US" dirty="0"/>
          </a:p>
          <a:p>
            <a:pPr marL="0" indent="0">
              <a:buNone/>
            </a:pPr>
            <a:r>
              <a:rPr lang="en-US" dirty="0" smtClean="0"/>
              <a:t>Links to references are on the webpage, and included on the next slide for future reference.</a:t>
            </a:r>
          </a:p>
          <a:p>
            <a:pPr marL="0" indent="0">
              <a:buNone/>
            </a:pPr>
            <a:endParaRPr lang="en-US" dirty="0"/>
          </a:p>
          <a:p>
            <a:pPr marL="0" indent="0">
              <a:buNone/>
            </a:pPr>
            <a:r>
              <a:rPr lang="en-US" dirty="0" smtClean="0"/>
              <a:t>Thanks for participating.</a:t>
            </a:r>
            <a:endParaRPr lang="en-US" dirty="0"/>
          </a:p>
        </p:txBody>
      </p:sp>
    </p:spTree>
    <p:extLst>
      <p:ext uri="{BB962C8B-B14F-4D97-AF65-F5344CB8AC3E}">
        <p14:creationId xmlns:p14="http://schemas.microsoft.com/office/powerpoint/2010/main" val="1658976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5635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228600" y="609600"/>
            <a:ext cx="8839200" cy="6248400"/>
          </a:xfrm>
        </p:spPr>
        <p:txBody>
          <a:bodyPr>
            <a:normAutofit fontScale="70000" lnSpcReduction="20000"/>
          </a:bodyPr>
          <a:lstStyle/>
          <a:p>
            <a:pPr marL="0" indent="0">
              <a:buNone/>
            </a:pPr>
            <a:r>
              <a:rPr lang="en-US" u="sng" dirty="0"/>
              <a:t>Essays about the EMM curriculum </a:t>
            </a:r>
            <a:r>
              <a:rPr lang="en-US" u="sng" dirty="0" smtClean="0"/>
              <a:t>Concept</a:t>
            </a:r>
          </a:p>
          <a:p>
            <a:r>
              <a:rPr lang="en-US" dirty="0" smtClean="0"/>
              <a:t>“</a:t>
            </a:r>
            <a:r>
              <a:rPr lang="en-US" dirty="0"/>
              <a:t>Elementary Math Models: College Algebra Topics and a Liberal Arts Approach,” </a:t>
            </a:r>
            <a:r>
              <a:rPr lang="en-US" sz="2600" dirty="0"/>
              <a:t>Chapter 32 in Nancy Baxter Hastings et al, </a:t>
            </a:r>
            <a:r>
              <a:rPr lang="en-US" sz="2600" dirty="0" err="1"/>
              <a:t>eds</a:t>
            </a:r>
            <a:r>
              <a:rPr lang="en-US" sz="2600" dirty="0"/>
              <a:t>, A Fresh Start for Collegiate Mathematics: Rethinking the Courses below Calculus, MAA, Washington DC, 2006, pp 304-309.   (See page 304</a:t>
            </a:r>
            <a:r>
              <a:rPr lang="en-US" sz="2600" dirty="0" smtClean="0"/>
              <a:t>)</a:t>
            </a:r>
            <a:br>
              <a:rPr lang="en-US" sz="2600" dirty="0" smtClean="0"/>
            </a:br>
            <a:r>
              <a:rPr lang="en-US" dirty="0" smtClean="0"/>
              <a:t>                                     </a:t>
            </a:r>
            <a:r>
              <a:rPr lang="en-US" sz="2000" dirty="0" smtClean="0"/>
              <a:t>(</a:t>
            </a:r>
            <a:r>
              <a:rPr lang="en-US" sz="2000" dirty="0">
                <a:hlinkClick r:id="rId2"/>
              </a:rPr>
              <a:t>https://maa.org/sites/default/files/pdf/pubs/books/members/NTE69.pdf</a:t>
            </a:r>
            <a:r>
              <a:rPr lang="en-US" sz="2900" dirty="0" smtClean="0"/>
              <a:t>)</a:t>
            </a:r>
            <a:endParaRPr lang="en-US" sz="2900" dirty="0"/>
          </a:p>
          <a:p>
            <a:r>
              <a:rPr lang="en-US" dirty="0"/>
              <a:t>Entry Level College Mathematics: Algebra or Modeling:</a:t>
            </a:r>
          </a:p>
          <a:p>
            <a:pPr lvl="1">
              <a:buFont typeface="Wingdings" panose="05000000000000000000" pitchFamily="2" charset="2"/>
              <a:buChar char="§"/>
            </a:pPr>
            <a:r>
              <a:rPr lang="en-US" dirty="0" smtClean="0"/>
              <a:t>AMATYC</a:t>
            </a:r>
            <a:r>
              <a:rPr lang="en-US" dirty="0"/>
              <a:t>  Review  Article Spring 2003  </a:t>
            </a:r>
            <a:r>
              <a:rPr lang="en-US" sz="2000" dirty="0"/>
              <a:t>(</a:t>
            </a:r>
            <a:r>
              <a:rPr lang="en-US" sz="2000" dirty="0">
                <a:hlinkClick r:id="rId3"/>
              </a:rPr>
              <a:t>http://</a:t>
            </a:r>
            <a:r>
              <a:rPr lang="en-US" sz="2000" dirty="0" smtClean="0">
                <a:hlinkClick r:id="rId3"/>
              </a:rPr>
              <a:t>emm2e.info/workshopSE/amatycemm.pdf</a:t>
            </a:r>
            <a:r>
              <a:rPr lang="en-US" sz="2000" dirty="0"/>
              <a:t>)</a:t>
            </a:r>
            <a:endParaRPr lang="en-US" sz="2000" dirty="0" smtClean="0"/>
          </a:p>
          <a:p>
            <a:pPr lvl="1">
              <a:buFont typeface="Wingdings" panose="05000000000000000000" pitchFamily="2" charset="2"/>
              <a:buChar char="§"/>
            </a:pPr>
            <a:r>
              <a:rPr lang="en-US" dirty="0" smtClean="0"/>
              <a:t>Slides based </a:t>
            </a:r>
            <a:r>
              <a:rPr lang="en-US" dirty="0"/>
              <a:t>on the article </a:t>
            </a:r>
            <a:r>
              <a:rPr lang="en-US" dirty="0" smtClean="0"/>
              <a:t>      </a:t>
            </a:r>
            <a:r>
              <a:rPr lang="en-US" sz="2000" dirty="0" smtClean="0"/>
              <a:t>(</a:t>
            </a:r>
            <a:r>
              <a:rPr lang="en-US" sz="2000" dirty="0">
                <a:hlinkClick r:id="rId4"/>
              </a:rPr>
              <a:t>http://</a:t>
            </a:r>
            <a:r>
              <a:rPr lang="en-US" sz="2000" dirty="0" smtClean="0">
                <a:hlinkClick r:id="rId4"/>
              </a:rPr>
              <a:t>emm2e.info/workshopSE/models </a:t>
            </a:r>
            <a:r>
              <a:rPr lang="en-US" sz="2000" dirty="0" smtClean="0">
                <a:hlinkClick r:id="rId4"/>
              </a:rPr>
              <a:t>&amp; algebra slides.pdf</a:t>
            </a:r>
            <a:r>
              <a:rPr lang="en-US" sz="2000" dirty="0"/>
              <a:t>)</a:t>
            </a:r>
            <a:endParaRPr lang="en-US" sz="2000" dirty="0" smtClean="0"/>
          </a:p>
          <a:p>
            <a:pPr marL="342900" lvl="1" indent="-342900">
              <a:buFont typeface="Arial" pitchFamily="34" charset="0"/>
              <a:buChar char="•"/>
            </a:pPr>
            <a:r>
              <a:rPr lang="en-US" dirty="0" smtClean="0"/>
              <a:t>Preface </a:t>
            </a:r>
            <a:r>
              <a:rPr lang="en-US" dirty="0"/>
              <a:t>to EMM </a:t>
            </a:r>
            <a:r>
              <a:rPr lang="en-US" dirty="0" smtClean="0"/>
              <a:t>text                         </a:t>
            </a:r>
            <a:r>
              <a:rPr lang="en-US" sz="2000" dirty="0" smtClean="0"/>
              <a:t>(</a:t>
            </a:r>
            <a:r>
              <a:rPr lang="en-US" sz="2000" dirty="0">
                <a:hlinkClick r:id="rId5"/>
              </a:rPr>
              <a:t>http://</a:t>
            </a:r>
            <a:r>
              <a:rPr lang="en-US" sz="2000" dirty="0" smtClean="0">
                <a:hlinkClick r:id="rId5"/>
              </a:rPr>
              <a:t>emm2e.info/workshopSE/preface </a:t>
            </a:r>
            <a:r>
              <a:rPr lang="en-US" sz="2000" dirty="0">
                <a:hlinkClick r:id="rId5"/>
              </a:rPr>
              <a:t>from </a:t>
            </a:r>
            <a:r>
              <a:rPr lang="en-US" sz="2000" dirty="0" err="1">
                <a:hlinkClick r:id="rId5"/>
              </a:rPr>
              <a:t>ams</a:t>
            </a:r>
            <a:r>
              <a:rPr lang="en-US" sz="2000" dirty="0">
                <a:hlinkClick r:id="rId5"/>
              </a:rPr>
              <a:t> </a:t>
            </a:r>
            <a:r>
              <a:rPr lang="en-US" sz="2000" dirty="0" smtClean="0">
                <a:hlinkClick r:id="rId5"/>
              </a:rPr>
              <a:t>page.pdf</a:t>
            </a:r>
            <a:r>
              <a:rPr lang="en-US" sz="2000" dirty="0" smtClean="0"/>
              <a:t>)</a:t>
            </a:r>
            <a:r>
              <a:rPr lang="en-US" dirty="0"/>
              <a:t/>
            </a:r>
            <a:br>
              <a:rPr lang="en-US" dirty="0"/>
            </a:br>
            <a:endParaRPr lang="en-US" dirty="0" smtClean="0"/>
          </a:p>
          <a:p>
            <a:pPr marL="0" indent="0">
              <a:buNone/>
            </a:pPr>
            <a:r>
              <a:rPr lang="en-US" u="sng" dirty="0" smtClean="0"/>
              <a:t>Papers </a:t>
            </a:r>
            <a:r>
              <a:rPr lang="en-US" u="sng" dirty="0"/>
              <a:t>about Refined Logistic Growth </a:t>
            </a:r>
            <a:r>
              <a:rPr lang="en-US" dirty="0" smtClean="0"/>
              <a:t/>
            </a:r>
            <a:br>
              <a:rPr lang="en-US" dirty="0" smtClean="0"/>
            </a:br>
            <a:r>
              <a:rPr lang="en-US" dirty="0" smtClean="0"/>
              <a:t>     (</a:t>
            </a:r>
            <a:r>
              <a:rPr lang="en-US" dirty="0"/>
              <a:t>accessible to MAA members by logging </a:t>
            </a:r>
            <a:r>
              <a:rPr lang="en-US" dirty="0" smtClean="0"/>
              <a:t>in at </a:t>
            </a:r>
            <a:r>
              <a:rPr lang="en-US" dirty="0"/>
              <a:t>MAA.org</a:t>
            </a:r>
            <a:r>
              <a:rPr lang="en-US" dirty="0" smtClean="0"/>
              <a:t>)</a:t>
            </a:r>
          </a:p>
          <a:p>
            <a:r>
              <a:rPr lang="en-US" i="1" dirty="0"/>
              <a:t> Improved Approaches to Discrete and Continuous Logistic Growth</a:t>
            </a:r>
            <a:r>
              <a:rPr lang="en-US" dirty="0"/>
              <a:t>, </a:t>
            </a:r>
            <a:r>
              <a:rPr lang="en-US" sz="2600" dirty="0"/>
              <a:t>PRIMUS, 33:2, 107-122, 2023. </a:t>
            </a:r>
            <a:r>
              <a:rPr lang="en-US" dirty="0" smtClean="0"/>
              <a:t/>
            </a:r>
            <a:br>
              <a:rPr lang="en-US" dirty="0" smtClean="0"/>
            </a:br>
            <a:r>
              <a:rPr lang="en-US" dirty="0" smtClean="0"/>
              <a:t>                                         </a:t>
            </a:r>
            <a:r>
              <a:rPr lang="en-US" sz="2000" dirty="0"/>
              <a:t>(</a:t>
            </a:r>
            <a:r>
              <a:rPr lang="en-US" sz="2000" dirty="0">
                <a:hlinkClick r:id="rId6"/>
              </a:rPr>
              <a:t>https://www.tandfonline.com/doi/full/10.1080/10511970.2022.2040664</a:t>
            </a:r>
            <a:r>
              <a:rPr lang="en-US" sz="2000" dirty="0"/>
              <a:t>)</a:t>
            </a:r>
            <a:endParaRPr lang="en-US" dirty="0"/>
          </a:p>
          <a:p>
            <a:r>
              <a:rPr lang="en-US" i="1" dirty="0" err="1" smtClean="0"/>
              <a:t>Verhulst</a:t>
            </a:r>
            <a:r>
              <a:rPr lang="en-US" i="1" dirty="0" smtClean="0"/>
              <a:t> Discrete Logistic </a:t>
            </a:r>
            <a:r>
              <a:rPr lang="en-US" i="1" dirty="0"/>
              <a:t>Growth</a:t>
            </a:r>
            <a:r>
              <a:rPr lang="en-US" dirty="0"/>
              <a:t>, </a:t>
            </a:r>
            <a:r>
              <a:rPr lang="en-US" sz="2600" dirty="0"/>
              <a:t>Mathematics Magazine, 96:3, 244-258, 2023</a:t>
            </a:r>
            <a:r>
              <a:rPr lang="en-US" dirty="0" smtClean="0"/>
              <a:t>.                      </a:t>
            </a:r>
            <a:br>
              <a:rPr lang="en-US" dirty="0" smtClean="0"/>
            </a:br>
            <a:r>
              <a:rPr lang="en-US" dirty="0" smtClean="0"/>
              <a:t>                                         </a:t>
            </a:r>
            <a:r>
              <a:rPr lang="en-US" sz="2000" dirty="0" smtClean="0"/>
              <a:t>(</a:t>
            </a:r>
            <a:r>
              <a:rPr lang="en-US" sz="2000" dirty="0" smtClean="0">
                <a:hlinkClick r:id="rId7"/>
              </a:rPr>
              <a:t>https://www.tandfonline.com/doi/full/10.1080/0025570X.2023.2199676</a:t>
            </a:r>
            <a:r>
              <a:rPr lang="en-US" sz="2000" dirty="0"/>
              <a:t>)</a:t>
            </a:r>
            <a:r>
              <a:rPr lang="en-US" dirty="0"/>
              <a:t/>
            </a:r>
            <a:br>
              <a:rPr lang="en-US" dirty="0"/>
            </a:br>
            <a:endParaRPr lang="en-US" dirty="0"/>
          </a:p>
          <a:p>
            <a:pPr marL="0" indent="0">
              <a:buNone/>
            </a:pPr>
            <a:endParaRPr lang="en-US" dirty="0"/>
          </a:p>
        </p:txBody>
      </p:sp>
    </p:spTree>
    <p:extLst>
      <p:ext uri="{BB962C8B-B14F-4D97-AF65-F5344CB8AC3E}">
        <p14:creationId xmlns:p14="http://schemas.microsoft.com/office/powerpoint/2010/main" val="1616802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11500" dirty="0" smtClean="0"/>
              <a:t>STOP</a:t>
            </a:r>
            <a:br>
              <a:rPr lang="en-US" sz="11500" dirty="0" smtClean="0"/>
            </a:br>
            <a:r>
              <a:rPr lang="en-US" sz="11500" dirty="0" smtClean="0"/>
              <a:t>HERE</a:t>
            </a:r>
            <a:endParaRPr lang="en-US" sz="11500" dirty="0"/>
          </a:p>
        </p:txBody>
      </p:sp>
    </p:spTree>
    <p:extLst>
      <p:ext uri="{BB962C8B-B14F-4D97-AF65-F5344CB8AC3E}">
        <p14:creationId xmlns:p14="http://schemas.microsoft.com/office/powerpoint/2010/main" val="134914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Activity Game Plan</a:t>
            </a:r>
            <a:endParaRPr lang="en-US"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marL="514350" indent="-514350">
              <a:buFont typeface="+mj-lt"/>
              <a:buAutoNum type="arabicPeriod"/>
            </a:pPr>
            <a:r>
              <a:rPr lang="en-US" dirty="0" smtClean="0"/>
              <a:t>On paper (or a device) write three or more things you like or dislike about any of the standard courses.</a:t>
            </a:r>
          </a:p>
          <a:p>
            <a:pPr marL="514350" indent="-514350">
              <a:buFont typeface="+mj-lt"/>
              <a:buAutoNum type="arabicPeriod"/>
            </a:pPr>
            <a:r>
              <a:rPr lang="en-US" dirty="0" smtClean="0"/>
              <a:t>Form a group of 3 or 4 and compare notes.  </a:t>
            </a:r>
            <a:endParaRPr lang="en-US" dirty="0"/>
          </a:p>
          <a:p>
            <a:pPr marL="914400" lvl="1" indent="-514350">
              <a:buFont typeface="+mj-lt"/>
              <a:buAutoNum type="alphaLcPeriod"/>
            </a:pPr>
            <a:r>
              <a:rPr lang="en-US" dirty="0" smtClean="0"/>
              <a:t>Share </a:t>
            </a:r>
            <a:r>
              <a:rPr lang="en-US" dirty="0" smtClean="0"/>
              <a:t>what you have written about pros and cons of these </a:t>
            </a:r>
            <a:r>
              <a:rPr lang="en-US" dirty="0" smtClean="0"/>
              <a:t>courses</a:t>
            </a:r>
          </a:p>
          <a:p>
            <a:pPr marL="914400" lvl="1" indent="-514350">
              <a:buFont typeface="+mj-lt"/>
              <a:buAutoNum type="alphaLcPeriod"/>
            </a:pPr>
            <a:r>
              <a:rPr lang="en-US" dirty="0" smtClean="0"/>
              <a:t>Is there general agreement in the group, or not</a:t>
            </a:r>
            <a:endParaRPr lang="en-US" dirty="0" smtClean="0"/>
          </a:p>
          <a:p>
            <a:pPr marL="914400" lvl="1" indent="-514350">
              <a:buFont typeface="+mj-lt"/>
              <a:buAutoNum type="alphaLcPeriod"/>
            </a:pPr>
            <a:r>
              <a:rPr lang="en-US" dirty="0" smtClean="0"/>
              <a:t>Pick </a:t>
            </a:r>
            <a:r>
              <a:rPr lang="en-US" dirty="0" smtClean="0"/>
              <a:t>a few </a:t>
            </a:r>
            <a:r>
              <a:rPr lang="en-US" dirty="0" smtClean="0"/>
              <a:t>things to share with the </a:t>
            </a:r>
            <a:r>
              <a:rPr lang="en-US" dirty="0" smtClean="0"/>
              <a:t>workshop</a:t>
            </a:r>
            <a:endParaRPr lang="en-US" dirty="0" smtClean="0"/>
          </a:p>
          <a:p>
            <a:pPr marL="514350" indent="-514350">
              <a:buFont typeface="+mj-lt"/>
              <a:buAutoNum type="arabicPeriod"/>
            </a:pPr>
            <a:r>
              <a:rPr lang="en-US" dirty="0" smtClean="0"/>
              <a:t>Class </a:t>
            </a:r>
            <a:r>
              <a:rPr lang="en-US" dirty="0"/>
              <a:t>discussion of the findings of the </a:t>
            </a:r>
            <a:r>
              <a:rPr lang="en-US" dirty="0" smtClean="0"/>
              <a:t>groups  </a:t>
            </a:r>
            <a:endParaRPr lang="en-US" dirty="0"/>
          </a:p>
          <a:p>
            <a:pPr marL="914400" lvl="1" indent="-514350">
              <a:buFont typeface="+mj-lt"/>
              <a:buAutoNum type="alphaLcPeriod"/>
            </a:pPr>
            <a:r>
              <a:rPr lang="en-US" dirty="0" smtClean="0"/>
              <a:t>Report on level of agreement within the group</a:t>
            </a:r>
            <a:endParaRPr lang="en-US" dirty="0"/>
          </a:p>
          <a:p>
            <a:pPr marL="914400" lvl="1" indent="-514350">
              <a:buFont typeface="+mj-lt"/>
              <a:buAutoNum type="alphaLcPeriod"/>
            </a:pPr>
            <a:r>
              <a:rPr lang="en-US" u="sng" dirty="0" smtClean="0"/>
              <a:t>Share a few comments or observations </a:t>
            </a:r>
            <a:endParaRPr lang="en-US" u="sng"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20602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dirty="0" smtClean="0"/>
              <a:t>Standard </a:t>
            </a:r>
            <a:r>
              <a:rPr lang="en-US" dirty="0" smtClean="0"/>
              <a:t>Course </a:t>
            </a:r>
            <a:r>
              <a:rPr lang="en-US" dirty="0" smtClean="0"/>
              <a:t>Group </a:t>
            </a:r>
            <a:r>
              <a:rPr lang="en-US" dirty="0" smtClean="0"/>
              <a:t>Activity</a:t>
            </a:r>
            <a:endParaRPr lang="en-US" dirty="0"/>
          </a:p>
        </p:txBody>
      </p:sp>
      <p:sp>
        <p:nvSpPr>
          <p:cNvPr id="3" name="Content Placeholder 2"/>
          <p:cNvSpPr>
            <a:spLocks noGrp="1"/>
          </p:cNvSpPr>
          <p:nvPr>
            <p:ph idx="1"/>
          </p:nvPr>
        </p:nvSpPr>
        <p:spPr>
          <a:xfrm>
            <a:off x="457200" y="914400"/>
            <a:ext cx="8229600" cy="5867400"/>
          </a:xfrm>
        </p:spPr>
        <p:txBody>
          <a:bodyPr>
            <a:normAutofit/>
          </a:bodyPr>
          <a:lstStyle/>
          <a:p>
            <a:pPr marL="514350" indent="-514350">
              <a:buFont typeface="+mj-lt"/>
              <a:buAutoNum type="arabicPeriod"/>
            </a:pPr>
            <a:r>
              <a:rPr lang="en-US" dirty="0" smtClean="0"/>
              <a:t>Individually write </a:t>
            </a:r>
            <a:r>
              <a:rPr lang="en-US" dirty="0" smtClean="0"/>
              <a:t>three or more </a:t>
            </a:r>
            <a:r>
              <a:rPr lang="en-US" dirty="0" smtClean="0"/>
              <a:t>aspects of </a:t>
            </a:r>
            <a:r>
              <a:rPr lang="en-US" dirty="0" err="1" smtClean="0"/>
              <a:t>std</a:t>
            </a:r>
            <a:r>
              <a:rPr lang="en-US" dirty="0" smtClean="0"/>
              <a:t> courses you like  </a:t>
            </a:r>
            <a:r>
              <a:rPr lang="en-US" dirty="0" smtClean="0"/>
              <a:t>dislike </a:t>
            </a:r>
            <a:r>
              <a:rPr lang="en-US" dirty="0" smtClean="0"/>
              <a:t/>
            </a:r>
            <a:br>
              <a:rPr lang="en-US" dirty="0" smtClean="0"/>
            </a:br>
            <a:endParaRPr lang="en-US" dirty="0" smtClean="0"/>
          </a:p>
          <a:p>
            <a:pPr marL="514350" indent="-514350">
              <a:buFont typeface="+mj-lt"/>
              <a:buAutoNum type="arabicPeriod"/>
            </a:pPr>
            <a:r>
              <a:rPr lang="en-US" dirty="0" smtClean="0"/>
              <a:t>In </a:t>
            </a:r>
            <a:r>
              <a:rPr lang="en-US" dirty="0" smtClean="0"/>
              <a:t>a group of 3 or </a:t>
            </a:r>
            <a:r>
              <a:rPr lang="en-US" dirty="0" smtClean="0"/>
              <a:t>4</a:t>
            </a:r>
            <a:endParaRPr lang="en-US" dirty="0"/>
          </a:p>
          <a:p>
            <a:pPr marL="914400" lvl="1" indent="-514350">
              <a:buFont typeface="+mj-lt"/>
              <a:buAutoNum type="alphaLcPeriod"/>
            </a:pPr>
            <a:r>
              <a:rPr lang="en-US" dirty="0" smtClean="0"/>
              <a:t>Discuss written comments</a:t>
            </a:r>
          </a:p>
          <a:p>
            <a:pPr marL="914400" lvl="1" indent="-514350">
              <a:buFont typeface="+mj-lt"/>
              <a:buAutoNum type="alphaLcPeriod"/>
            </a:pPr>
            <a:r>
              <a:rPr lang="en-US" dirty="0" smtClean="0"/>
              <a:t>How much agreement is there in the group?</a:t>
            </a:r>
            <a:endParaRPr lang="en-US" dirty="0" smtClean="0"/>
          </a:p>
          <a:p>
            <a:pPr marL="914400" lvl="1" indent="-514350">
              <a:buFont typeface="+mj-lt"/>
              <a:buAutoNum type="alphaLcPeriod"/>
            </a:pPr>
            <a:r>
              <a:rPr lang="en-US" dirty="0" smtClean="0"/>
              <a:t>Pick </a:t>
            </a:r>
            <a:r>
              <a:rPr lang="en-US" dirty="0" smtClean="0"/>
              <a:t>a few </a:t>
            </a:r>
            <a:r>
              <a:rPr lang="en-US" dirty="0" smtClean="0"/>
              <a:t>things to share with the </a:t>
            </a:r>
            <a:r>
              <a:rPr lang="en-US" dirty="0" smtClean="0"/>
              <a:t>workshop</a:t>
            </a:r>
            <a:br>
              <a:rPr lang="en-US" dirty="0" smtClean="0"/>
            </a:br>
            <a:endParaRPr lang="en-US" dirty="0" smtClean="0"/>
          </a:p>
          <a:p>
            <a:pPr marL="514350" indent="-514350">
              <a:buFont typeface="+mj-lt"/>
              <a:buAutoNum type="arabicPeriod"/>
            </a:pPr>
            <a:r>
              <a:rPr lang="en-US" dirty="0" smtClean="0"/>
              <a:t>Class discussion</a:t>
            </a:r>
            <a:endParaRPr lang="en-US" dirty="0"/>
          </a:p>
          <a:p>
            <a:pPr marL="914400" lvl="1" indent="-514350">
              <a:buFont typeface="+mj-lt"/>
              <a:buAutoNum type="alphaLcPeriod"/>
            </a:pPr>
            <a:r>
              <a:rPr lang="en-US" dirty="0" smtClean="0"/>
              <a:t>Report on level of agreement within the group</a:t>
            </a:r>
            <a:endParaRPr lang="en-US" dirty="0"/>
          </a:p>
          <a:p>
            <a:pPr marL="914400" lvl="1" indent="-514350">
              <a:buFont typeface="+mj-lt"/>
              <a:buAutoNum type="alphaLcPeriod"/>
            </a:pPr>
            <a:r>
              <a:rPr lang="en-US" dirty="0" smtClean="0"/>
              <a:t>Share a few comments or observations </a:t>
            </a: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332016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Recap/Transition</a:t>
            </a:r>
            <a:endParaRPr lang="en-US" dirty="0"/>
          </a:p>
        </p:txBody>
      </p:sp>
      <p:sp>
        <p:nvSpPr>
          <p:cNvPr id="3" name="Content Placeholder 2"/>
          <p:cNvSpPr>
            <a:spLocks noGrp="1"/>
          </p:cNvSpPr>
          <p:nvPr>
            <p:ph idx="1"/>
          </p:nvPr>
        </p:nvSpPr>
        <p:spPr>
          <a:xfrm>
            <a:off x="457200" y="1066800"/>
            <a:ext cx="8229600" cy="5486400"/>
          </a:xfrm>
        </p:spPr>
        <p:txBody>
          <a:bodyPr/>
          <a:lstStyle/>
          <a:p>
            <a:r>
              <a:rPr lang="en-US" dirty="0" smtClean="0"/>
              <a:t>Summarize consensus ideas, if any</a:t>
            </a:r>
          </a:p>
          <a:p>
            <a:r>
              <a:rPr lang="en-US" dirty="0" smtClean="0"/>
              <a:t>What widely accepted *cons* if any</a:t>
            </a:r>
            <a:endParaRPr lang="en-US" dirty="0" smtClean="0"/>
          </a:p>
          <a:p>
            <a:r>
              <a:rPr lang="en-US" dirty="0" smtClean="0"/>
              <a:t>Areas where views vary widely across participants</a:t>
            </a:r>
            <a:endParaRPr lang="en-US" dirty="0" smtClean="0"/>
          </a:p>
          <a:p>
            <a:r>
              <a:rPr lang="en-US" dirty="0" smtClean="0"/>
              <a:t>Objects: context for curricular discussion, exchange of ideas</a:t>
            </a:r>
          </a:p>
          <a:p>
            <a:r>
              <a:rPr lang="en-US" dirty="0" smtClean="0"/>
              <a:t>Next: Dan’s views that led to development of </a:t>
            </a:r>
            <a:r>
              <a:rPr lang="en-US" u="sng" dirty="0" smtClean="0"/>
              <a:t>the curriculum design we’ll discuss today</a:t>
            </a:r>
          </a:p>
          <a:p>
            <a:pPr marL="0" indent="0">
              <a:buNone/>
            </a:pPr>
            <a:endParaRPr lang="en-US" dirty="0" smtClean="0"/>
          </a:p>
        </p:txBody>
      </p:sp>
    </p:spTree>
    <p:extLst>
      <p:ext uri="{BB962C8B-B14F-4D97-AF65-F5344CB8AC3E}">
        <p14:creationId xmlns:p14="http://schemas.microsoft.com/office/powerpoint/2010/main" val="27512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Dan’s view of </a:t>
            </a:r>
            <a:r>
              <a:rPr lang="en-US" dirty="0" smtClean="0"/>
              <a:t>College Algebra</a:t>
            </a:r>
            <a:endParaRPr lang="en-US" dirty="0"/>
          </a:p>
        </p:txBody>
      </p:sp>
      <p:sp>
        <p:nvSpPr>
          <p:cNvPr id="3" name="Content Placeholder 2"/>
          <p:cNvSpPr>
            <a:spLocks noGrp="1"/>
          </p:cNvSpPr>
          <p:nvPr>
            <p:ph idx="1"/>
          </p:nvPr>
        </p:nvSpPr>
        <p:spPr>
          <a:xfrm>
            <a:off x="457200" y="1066800"/>
            <a:ext cx="8229600" cy="5486400"/>
          </a:xfrm>
        </p:spPr>
        <p:txBody>
          <a:bodyPr/>
          <a:lstStyle/>
          <a:p>
            <a:r>
              <a:rPr lang="en-US" dirty="0" smtClean="0"/>
              <a:t>Pros: </a:t>
            </a:r>
          </a:p>
          <a:p>
            <a:pPr lvl="1"/>
            <a:r>
              <a:rPr lang="en-US" dirty="0" smtClean="0"/>
              <a:t>Refresher for students who will see quantitative topics in other courses</a:t>
            </a:r>
          </a:p>
          <a:p>
            <a:pPr lvl="1"/>
            <a:r>
              <a:rPr lang="en-US" dirty="0" smtClean="0"/>
              <a:t>Possible re-entry for students who want/intend to go on in math</a:t>
            </a:r>
          </a:p>
          <a:p>
            <a:r>
              <a:rPr lang="en-US" dirty="0" smtClean="0"/>
              <a:t>Cons</a:t>
            </a:r>
            <a:r>
              <a:rPr lang="en-US" dirty="0" smtClean="0"/>
              <a:t>: </a:t>
            </a:r>
          </a:p>
          <a:p>
            <a:pPr lvl="1"/>
            <a:r>
              <a:rPr lang="en-US" dirty="0" smtClean="0"/>
              <a:t>too </a:t>
            </a:r>
            <a:r>
              <a:rPr lang="en-US" dirty="0" smtClean="0"/>
              <a:t>abstract; manipulation emphasized too much</a:t>
            </a:r>
            <a:r>
              <a:rPr lang="en-US" dirty="0" smtClean="0"/>
              <a:t>.</a:t>
            </a:r>
          </a:p>
          <a:p>
            <a:pPr lvl="1"/>
            <a:r>
              <a:rPr lang="en-US" i="1" dirty="0" smtClean="0"/>
              <a:t>Not </a:t>
            </a:r>
            <a:r>
              <a:rPr lang="en-US" i="1" dirty="0" smtClean="0"/>
              <a:t>offered </a:t>
            </a:r>
            <a:r>
              <a:rPr lang="en-US" i="1" dirty="0" smtClean="0"/>
              <a:t>at the </a:t>
            </a:r>
            <a:r>
              <a:rPr lang="en-US" i="1" dirty="0" smtClean="0"/>
              <a:t>Five Minute University</a:t>
            </a:r>
            <a:r>
              <a:rPr lang="en-US" dirty="0" smtClean="0"/>
              <a:t>.</a:t>
            </a:r>
          </a:p>
          <a:p>
            <a:pPr lvl="1"/>
            <a:r>
              <a:rPr lang="en-US" dirty="0" smtClean="0"/>
              <a:t>Little or no educational significance for many </a:t>
            </a:r>
            <a:r>
              <a:rPr lang="en-US" u="sng" dirty="0" smtClean="0"/>
              <a:t>students</a:t>
            </a:r>
            <a:r>
              <a:rPr lang="en-US" dirty="0" smtClean="0"/>
              <a:t> </a:t>
            </a:r>
            <a:endParaRPr lang="en-US" dirty="0" smtClean="0"/>
          </a:p>
        </p:txBody>
      </p:sp>
    </p:spTree>
    <p:extLst>
      <p:ext uri="{BB962C8B-B14F-4D97-AF65-F5344CB8AC3E}">
        <p14:creationId xmlns:p14="http://schemas.microsoft.com/office/powerpoint/2010/main" val="34161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dirty="0" smtClean="0"/>
              <a:t>Dan’s view of </a:t>
            </a:r>
            <a:r>
              <a:rPr lang="en-US" dirty="0" smtClean="0"/>
              <a:t>Liberal Arts Math</a:t>
            </a:r>
            <a:endParaRPr lang="en-US" dirty="0"/>
          </a:p>
        </p:txBody>
      </p:sp>
      <p:sp>
        <p:nvSpPr>
          <p:cNvPr id="3" name="Content Placeholder 2"/>
          <p:cNvSpPr>
            <a:spLocks noGrp="1"/>
          </p:cNvSpPr>
          <p:nvPr>
            <p:ph idx="1"/>
          </p:nvPr>
        </p:nvSpPr>
        <p:spPr>
          <a:xfrm>
            <a:off x="457200" y="685800"/>
            <a:ext cx="8229600" cy="5791200"/>
          </a:xfrm>
        </p:spPr>
        <p:txBody>
          <a:bodyPr/>
          <a:lstStyle/>
          <a:p>
            <a:r>
              <a:rPr lang="en-US" dirty="0" smtClean="0"/>
              <a:t>Pros: </a:t>
            </a:r>
          </a:p>
          <a:p>
            <a:pPr lvl="1"/>
            <a:r>
              <a:rPr lang="en-US" dirty="0" smtClean="0"/>
              <a:t>Novel topics for most students</a:t>
            </a:r>
          </a:p>
          <a:p>
            <a:pPr lvl="1"/>
            <a:r>
              <a:rPr lang="en-US" dirty="0" smtClean="0"/>
              <a:t>Broadening view of what math *IS*</a:t>
            </a:r>
            <a:endParaRPr lang="en-US" dirty="0" smtClean="0"/>
          </a:p>
          <a:p>
            <a:pPr lvl="1"/>
            <a:r>
              <a:rPr lang="en-US" dirty="0" smtClean="0"/>
              <a:t>Significant aspects of aesthetics, psychology, creativity, </a:t>
            </a:r>
            <a:r>
              <a:rPr lang="en-US" dirty="0" err="1" smtClean="0"/>
              <a:t>etc</a:t>
            </a:r>
            <a:endParaRPr lang="en-US" dirty="0" smtClean="0"/>
          </a:p>
          <a:p>
            <a:r>
              <a:rPr lang="en-US" dirty="0" smtClean="0"/>
              <a:t>Cons</a:t>
            </a:r>
            <a:r>
              <a:rPr lang="en-US" dirty="0" smtClean="0"/>
              <a:t>: </a:t>
            </a:r>
          </a:p>
          <a:p>
            <a:pPr lvl="1"/>
            <a:r>
              <a:rPr lang="en-US" dirty="0" smtClean="0"/>
              <a:t>too eclectic</a:t>
            </a:r>
          </a:p>
          <a:p>
            <a:pPr lvl="1"/>
            <a:r>
              <a:rPr lang="en-US" dirty="0" smtClean="0"/>
              <a:t>May leave students with a distorted view of math</a:t>
            </a:r>
          </a:p>
          <a:p>
            <a:pPr lvl="1"/>
            <a:r>
              <a:rPr lang="en-US" dirty="0" smtClean="0"/>
              <a:t>Topics that </a:t>
            </a:r>
            <a:r>
              <a:rPr lang="en-US" dirty="0" err="1" smtClean="0"/>
              <a:t>mathies</a:t>
            </a:r>
            <a:r>
              <a:rPr lang="en-US" dirty="0" smtClean="0"/>
              <a:t> find sexy/cool/awesome/… can fail to land with many students</a:t>
            </a:r>
          </a:p>
          <a:p>
            <a:pPr lvl="1"/>
            <a:r>
              <a:rPr lang="en-US" u="sng" dirty="0" smtClean="0"/>
              <a:t>Can be an educational </a:t>
            </a:r>
            <a:r>
              <a:rPr lang="en-US" u="sng" dirty="0" err="1" smtClean="0"/>
              <a:t>deadend</a:t>
            </a:r>
            <a:endParaRPr lang="en-US" u="sng" dirty="0" smtClean="0"/>
          </a:p>
        </p:txBody>
      </p:sp>
    </p:spTree>
    <p:extLst>
      <p:ext uri="{BB962C8B-B14F-4D97-AF65-F5344CB8AC3E}">
        <p14:creationId xmlns:p14="http://schemas.microsoft.com/office/powerpoint/2010/main" val="6696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55966</TotalTime>
  <Words>2110</Words>
  <Application>Microsoft Office PowerPoint</Application>
  <PresentationFormat>On-screen Show (4:3)</PresentationFormat>
  <Paragraphs>311</Paragraphs>
  <Slides>48</Slides>
  <Notes>39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Elementary Math Models: A hybrid alternative to standard general education math courses</vt:lpstr>
      <vt:lpstr>Outline</vt:lpstr>
      <vt:lpstr>Standard Courses</vt:lpstr>
      <vt:lpstr>Standard Course Pros &amp; Cons</vt:lpstr>
      <vt:lpstr>Activity Game Plan</vt:lpstr>
      <vt:lpstr>Standard Course Group Activity</vt:lpstr>
      <vt:lpstr>Recap/Transition</vt:lpstr>
      <vt:lpstr>Dan’s view of College Algebra</vt:lpstr>
      <vt:lpstr>Dan’s view of Liberal Arts Math</vt:lpstr>
      <vt:lpstr>Dan’s view of Quantitative Literacy</vt:lpstr>
      <vt:lpstr>Synthesis</vt:lpstr>
      <vt:lpstr>Goals for Hybrid Coursed</vt:lpstr>
      <vt:lpstr>Overview of New Course Design</vt:lpstr>
      <vt:lpstr>Caveat</vt:lpstr>
      <vt:lpstr>Some Specific Design Features</vt:lpstr>
      <vt:lpstr>Introductory Material</vt:lpstr>
      <vt:lpstr>Number Sequences</vt:lpstr>
      <vt:lpstr>Discrete Models</vt:lpstr>
      <vt:lpstr>Example</vt:lpstr>
      <vt:lpstr>Example continued</vt:lpstr>
      <vt:lpstr>Comments</vt:lpstr>
      <vt:lpstr>10 minute Break</vt:lpstr>
      <vt:lpstr>The Math Story</vt:lpstr>
      <vt:lpstr>Model Development and Use</vt:lpstr>
      <vt:lpstr>Progression of Model Types</vt:lpstr>
      <vt:lpstr>Motivating The Progression</vt:lpstr>
      <vt:lpstr>Beautiful Evolution of Core Progression</vt:lpstr>
      <vt:lpstr>Side Comment</vt:lpstr>
      <vt:lpstr>Technology</vt:lpstr>
      <vt:lpstr>PowerPoint Presentation</vt:lpstr>
      <vt:lpstr>Interlude 2:  Fitting Model to Data  Activity</vt:lpstr>
      <vt:lpstr>SPOILER ALERT</vt:lpstr>
      <vt:lpstr>PowerPoint Presentation</vt:lpstr>
      <vt:lpstr>Pedagogy</vt:lpstr>
      <vt:lpstr>Interlude 3:  Clicker Questions</vt:lpstr>
      <vt:lpstr>A group of students is analyzing a technique for purifying a water tank.  They repeatedly drain out 90% of the water and replace that with pure water.  In their model, n represents the number of times the water is drained and replaced, and p is the amount of contaminants that remain in the tank.  According to their calculations                             p=400∙〖0.9〗^n+100 (1-〖0.9〗^n)/0.1. In this equation  …</vt:lpstr>
      <vt:lpstr>PowerPoint Presentation</vt:lpstr>
      <vt:lpstr>PowerPoint Presentation</vt:lpstr>
      <vt:lpstr>PowerPoint Presentation</vt:lpstr>
      <vt:lpstr>PowerPoint Presentation</vt:lpstr>
      <vt:lpstr>PowerPoint Presentation</vt:lpstr>
      <vt:lpstr>PowerPoint Presentation</vt:lpstr>
      <vt:lpstr>Pattern to Functional Equation Demo</vt:lpstr>
      <vt:lpstr>Homework Assignment</vt:lpstr>
      <vt:lpstr>Classroom Experience</vt:lpstr>
      <vt:lpstr>Wrap Up</vt:lpstr>
      <vt:lpstr>References</vt:lpstr>
      <vt:lpstr>STOP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Math Models: A hybrid alternative standard general education math courses</dc:title>
  <dc:creator>kalmanNoDom</dc:creator>
  <cp:lastModifiedBy>dan kalman</cp:lastModifiedBy>
  <cp:revision>104</cp:revision>
  <cp:lastPrinted>2025-02-23T01:03:44Z</cp:lastPrinted>
  <dcterms:created xsi:type="dcterms:W3CDTF">2006-08-16T00:00:00Z</dcterms:created>
  <dcterms:modified xsi:type="dcterms:W3CDTF">2025-02-26T18:34:07Z</dcterms:modified>
</cp:coreProperties>
</file>